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54" r:id="rId2"/>
  </p:sldMasterIdLst>
  <p:notesMasterIdLst>
    <p:notesMasterId r:id="rId29"/>
  </p:notesMasterIdLst>
  <p:sldIdLst>
    <p:sldId id="256" r:id="rId3"/>
    <p:sldId id="257" r:id="rId4"/>
    <p:sldId id="258" r:id="rId5"/>
    <p:sldId id="259" r:id="rId6"/>
    <p:sldId id="260" r:id="rId7"/>
    <p:sldId id="267" r:id="rId8"/>
    <p:sldId id="268" r:id="rId9"/>
    <p:sldId id="281" r:id="rId10"/>
    <p:sldId id="280" r:id="rId11"/>
    <p:sldId id="283" r:id="rId12"/>
    <p:sldId id="282" r:id="rId13"/>
    <p:sldId id="284" r:id="rId14"/>
    <p:sldId id="285" r:id="rId15"/>
    <p:sldId id="286" r:id="rId16"/>
    <p:sldId id="271" r:id="rId17"/>
    <p:sldId id="272" r:id="rId18"/>
    <p:sldId id="287" r:id="rId19"/>
    <p:sldId id="288" r:id="rId20"/>
    <p:sldId id="289" r:id="rId21"/>
    <p:sldId id="290" r:id="rId22"/>
    <p:sldId id="291" r:id="rId23"/>
    <p:sldId id="292" r:id="rId24"/>
    <p:sldId id="276" r:id="rId25"/>
    <p:sldId id="277" r:id="rId26"/>
    <p:sldId id="278" r:id="rId27"/>
    <p:sldId id="279" r:id="rId28"/>
  </p:sldIdLst>
  <p:sldSz cx="9144000" cy="5143500" type="screen16x9"/>
  <p:notesSz cx="6858000" cy="9144000"/>
  <p:embeddedFontLst>
    <p:embeddedFont>
      <p:font typeface="Oswald" pitchFamily="2" charset="77"/>
      <p:regular r:id="rId30"/>
      <p:bold r:id="rId31"/>
    </p:embeddedFont>
    <p:embeddedFont>
      <p:font typeface="Source Sans Pro" panose="020B060303040302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0" roundtripDataSignature="AMtx7mjDgCm2mXF7IrZABnjTSnrBuM4P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38"/>
    <p:restoredTop sz="94643"/>
  </p:normalViewPr>
  <p:slideViewPr>
    <p:cSldViewPr snapToGrid="0" snapToObjects="1">
      <p:cViewPr varScale="1">
        <p:scale>
          <a:sx n="129" d="100"/>
          <a:sy n="129" d="100"/>
        </p:scale>
        <p:origin x="208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40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2" name="Google Shape;41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868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2352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99871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5513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81890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4" name="Google Shape;53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9" name="Google Shape;53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9" name="Google Shape;53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37004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9" name="Google Shape;53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62725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9" name="Google Shape;53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6514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9" name="Google Shape;41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9" name="Google Shape;53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67483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9" name="Google Shape;53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06226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9" name="Google Shape;53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77865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4" name="Google Shape;57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9" name="Google Shape;57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5" name="Google Shape;58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0" name="Google Shape;590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5" name="Google Shape;42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0" name="Google Shape;43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6" name="Google Shape;43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5" name="Google Shape;50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84397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667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">
  <p:cSld name="TITLE_1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0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34" name="Google Shape;34;p20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35" name="Google Shape;35;p20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36" name="Google Shape;36;p2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7" name="Google Shape;37;p2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8" name="Google Shape;38;p2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39" name="Google Shape;39;p20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40" name="Google Shape;40;p2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2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" name="Google Shape;65;p20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0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0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0"/>
          <p:cNvSpPr txBox="1">
            <a:spLocks noGrp="1"/>
          </p:cNvSpPr>
          <p:nvPr>
            <p:ph type="ctrTitle"/>
          </p:nvPr>
        </p:nvSpPr>
        <p:spPr>
          <a:xfrm>
            <a:off x="841650" y="3258250"/>
            <a:ext cx="74544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subTitle" idx="1"/>
          </p:nvPr>
        </p:nvSpPr>
        <p:spPr>
          <a:xfrm>
            <a:off x="2651544" y="4036306"/>
            <a:ext cx="5644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2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370" name="Google Shape;370;p32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371" name="Google Shape;371;p32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72" name="Google Shape;372;p32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73" name="Google Shape;373;p32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74" name="Google Shape;374;p32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375" name="Google Shape;375;p32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376" name="Google Shape;376;p3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3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1" name="Google Shape;401;p32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32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32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32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08" name="Google Shape;408;p3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9" name="Google Shape;409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ll graph">
  <p:cSld name="All graph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9435c56e99_0_24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72" name="Google Shape;72;g19435c56e99_0_24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73" name="Google Shape;73;g19435c56e99_0_24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74" name="Google Shape;74;g19435c56e99_0_24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75" name="Google Shape;75;g19435c56e99_0_24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76" name="Google Shape;76;g19435c56e99_0_24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77" name="Google Shape;77;g19435c56e99_0_24"/>
          <p:cNvGrpSpPr/>
          <p:nvPr/>
        </p:nvGrpSpPr>
        <p:grpSpPr>
          <a:xfrm>
            <a:off x="-42837" y="633488"/>
            <a:ext cx="9229575" cy="642787"/>
            <a:chOff x="-42837" y="4443488"/>
            <a:chExt cx="9229575" cy="642787"/>
          </a:xfrm>
        </p:grpSpPr>
        <p:sp>
          <p:nvSpPr>
            <p:cNvPr id="78" name="Google Shape;78;g19435c56e99_0_2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g19435c56e99_0_2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g19435c56e99_0_2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g19435c56e99_0_2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g19435c56e99_0_2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g19435c56e99_0_2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g19435c56e99_0_2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19435c56e99_0_2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19435c56e99_0_2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19435c56e99_0_2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19435c56e99_0_2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g19435c56e99_0_2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g19435c56e99_0_2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g19435c56e99_0_2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g19435c56e99_0_2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g19435c56e99_0_2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g19435c56e99_0_2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g19435c56e99_0_2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g19435c56e99_0_2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g19435c56e99_0_2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g19435c56e99_0_2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g19435c56e99_0_2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19435c56e99_0_2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19435c56e99_0_2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g19435c56e99_0_2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g19435c56e99_0_24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19435c56e99_0_24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19435c56e99_0_24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19435c56e99_0_24"/>
          <p:cNvSpPr txBox="1">
            <a:spLocks noGrp="1"/>
          </p:cNvSpPr>
          <p:nvPr>
            <p:ph type="title"/>
          </p:nvPr>
        </p:nvSpPr>
        <p:spPr>
          <a:xfrm>
            <a:off x="1073550" y="25543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1 column" type="tx">
  <p:cSld name="TITLE_AND_BOD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9435c56e99_0_61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g19435c56e99_0_6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Arial"/>
              <a:buChar char="◉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Arial"/>
              <a:buChar char="◉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Arial"/>
              <a:buChar char="■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Arial"/>
              <a:buChar char="●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Arial"/>
              <a:buChar char="○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Arial"/>
              <a:buChar char="■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Arial"/>
              <a:buChar char="●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Arial"/>
              <a:buChar char="○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Arial"/>
              <a:buChar char="■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g19435c56e99_0_61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111" name="Google Shape;111;g19435c56e99_0_61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112" name="Google Shape;112;g19435c56e99_0_61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13" name="Google Shape;113;g19435c56e99_0_61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14" name="Google Shape;114;g19435c56e99_0_61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15" name="Google Shape;115;g19435c56e99_0_61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116" name="Google Shape;116;g19435c56e99_0_61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117" name="Google Shape;117;g19435c56e99_0_6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g19435c56e99_0_6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g19435c56e99_0_6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g19435c56e99_0_6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g19435c56e99_0_6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g19435c56e99_0_6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g19435c56e99_0_6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g19435c56e99_0_6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g19435c56e99_0_6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g19435c56e99_0_6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g19435c56e99_0_6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g19435c56e99_0_6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g19435c56e99_0_6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g19435c56e99_0_6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g19435c56e99_0_6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g19435c56e99_0_6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g19435c56e99_0_6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g19435c56e99_0_6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g19435c56e99_0_6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g19435c56e99_0_6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g19435c56e99_0_6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g19435c56e99_0_6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g19435c56e99_0_6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g19435c56e99_0_6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g19435c56e99_0_6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" name="Google Shape;142;g19435c56e99_0_61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19435c56e99_0_61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19435c56e99_0_61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3 columns">
  <p:cSld name="TITLE_AND_TWO_COLUMNS_1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9435c56e99_0_99"/>
          <p:cNvSpPr txBox="1">
            <a:spLocks noGrp="1"/>
          </p:cNvSpPr>
          <p:nvPr>
            <p:ph type="body" idx="1"/>
          </p:nvPr>
        </p:nvSpPr>
        <p:spPr>
          <a:xfrm>
            <a:off x="705900" y="1626600"/>
            <a:ext cx="2471700" cy="3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Arial"/>
              <a:buChar char="◉"/>
              <a:defRPr sz="1600"/>
            </a:lvl2pPr>
            <a:lvl3pPr marL="137160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7" name="Google Shape;147;g19435c56e99_0_99"/>
          <p:cNvSpPr txBox="1">
            <a:spLocks noGrp="1"/>
          </p:cNvSpPr>
          <p:nvPr>
            <p:ph type="body" idx="2"/>
          </p:nvPr>
        </p:nvSpPr>
        <p:spPr>
          <a:xfrm>
            <a:off x="3304125" y="1626600"/>
            <a:ext cx="2471700" cy="3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8" name="Google Shape;148;g19435c56e99_0_99"/>
          <p:cNvSpPr txBox="1">
            <a:spLocks noGrp="1"/>
          </p:cNvSpPr>
          <p:nvPr>
            <p:ph type="body" idx="3"/>
          </p:nvPr>
        </p:nvSpPr>
        <p:spPr>
          <a:xfrm>
            <a:off x="5902350" y="1626600"/>
            <a:ext cx="24717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9" name="Google Shape;149;g19435c56e99_0_99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150" name="Google Shape;150;g19435c56e99_0_99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sp>
        <p:nvSpPr>
          <p:cNvPr id="151" name="Google Shape;151;g19435c56e99_0_99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1F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" name="Google Shape;152;g19435c56e99_0_99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53" name="Google Shape;153;g19435c56e99_0_99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54" name="Google Shape;154;g19435c56e99_0_99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55" name="Google Shape;155;g19435c56e99_0_99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156" name="Google Shape;156;g19435c56e99_0_99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157" name="Google Shape;157;g19435c56e99_0_99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g19435c56e99_0_99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g19435c56e99_0_99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g19435c56e99_0_99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g19435c56e99_0_99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g19435c56e99_0_99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g19435c56e99_0_99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g19435c56e99_0_99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g19435c56e99_0_99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g19435c56e99_0_99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g19435c56e99_0_99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g19435c56e99_0_99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g19435c56e99_0_99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g19435c56e99_0_99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g19435c56e99_0_99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g19435c56e99_0_99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g19435c56e99_0_99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g19435c56e99_0_99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g19435c56e99_0_99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g19435c56e99_0_99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g19435c56e99_0_99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g19435c56e99_0_99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g19435c56e99_0_99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g19435c56e99_0_99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g19435c56e99_0_99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2" name="Google Shape;182;g19435c56e99_0_99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19435c56e99_0_99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19435c56e99_0_99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19435c56e99_0_99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letely blank">
  <p:cSld name="BLANK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 graph">
  <p:cSld name="BLANK_2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216" name="Google Shape;216;p22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217" name="Google Shape;217;p22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218" name="Google Shape;218;p22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219" name="Google Shape;219;p22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220" name="Google Shape;220;p22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221" name="Google Shape;221;p22"/>
          <p:cNvGrpSpPr/>
          <p:nvPr/>
        </p:nvGrpSpPr>
        <p:grpSpPr>
          <a:xfrm>
            <a:off x="-42837" y="633488"/>
            <a:ext cx="9229575" cy="642787"/>
            <a:chOff x="-42837" y="4443488"/>
            <a:chExt cx="9229575" cy="642787"/>
          </a:xfrm>
        </p:grpSpPr>
        <p:sp>
          <p:nvSpPr>
            <p:cNvPr id="222" name="Google Shape;222;p2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7" name="Google Shape;247;p22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2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2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2"/>
          <p:cNvSpPr txBox="1">
            <a:spLocks noGrp="1"/>
          </p:cNvSpPr>
          <p:nvPr>
            <p:ph type="title"/>
          </p:nvPr>
        </p:nvSpPr>
        <p:spPr>
          <a:xfrm>
            <a:off x="1073550" y="25543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Google Shape;253;p26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Arial"/>
              <a:buChar char="◉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Arial"/>
              <a:buChar char="◉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Arial"/>
              <a:buChar char="■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Arial"/>
              <a:buChar char="●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Arial"/>
              <a:buChar char="○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Arial"/>
              <a:buChar char="■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Arial"/>
              <a:buChar char="●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Arial"/>
              <a:buChar char="○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Arial"/>
              <a:buChar char="■"/>
              <a:defRPr sz="1400">
                <a:solidFill>
                  <a:srgbClr val="001F5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Google Shape;254;p26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255" name="Google Shape;255;p26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256" name="Google Shape;256;p26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57" name="Google Shape;257;p26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258" name="Google Shape;258;p26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259" name="Google Shape;259;p26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260" name="Google Shape;260;p26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261" name="Google Shape;261;p2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6" name="Google Shape;286;p26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26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26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291" name="Google Shape;291;p30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292" name="Google Shape;292;p30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293" name="Google Shape;293;p3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294" name="Google Shape;294;p3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295" name="Google Shape;295;p3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296" name="Google Shape;296;p30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297" name="Google Shape;297;p3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2" name="Google Shape;322;p30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0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0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0"/>
          <p:cNvSpPr txBox="1">
            <a:spLocks noGrp="1"/>
          </p:cNvSpPr>
          <p:nvPr>
            <p:ph type="ctrTitle"/>
          </p:nvPr>
        </p:nvSpPr>
        <p:spPr>
          <a:xfrm>
            <a:off x="841650" y="3258250"/>
            <a:ext cx="74544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30"/>
          <p:cNvSpPr txBox="1">
            <a:spLocks noGrp="1"/>
          </p:cNvSpPr>
          <p:nvPr>
            <p:ph type="subTitle" idx="1"/>
          </p:nvPr>
        </p:nvSpPr>
        <p:spPr>
          <a:xfrm>
            <a:off x="2651544" y="4036306"/>
            <a:ext cx="5644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1"/>
          <p:cNvSpPr txBox="1">
            <a:spLocks noGrp="1"/>
          </p:cNvSpPr>
          <p:nvPr>
            <p:ph type="body" idx="1"/>
          </p:nvPr>
        </p:nvSpPr>
        <p:spPr>
          <a:xfrm>
            <a:off x="705900" y="1626600"/>
            <a:ext cx="2471700" cy="3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Arial"/>
              <a:buChar char="◉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9" name="Google Shape;329;p31"/>
          <p:cNvSpPr txBox="1">
            <a:spLocks noGrp="1"/>
          </p:cNvSpPr>
          <p:nvPr>
            <p:ph type="body" idx="2"/>
          </p:nvPr>
        </p:nvSpPr>
        <p:spPr>
          <a:xfrm>
            <a:off x="3304125" y="1626600"/>
            <a:ext cx="2471700" cy="3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0" name="Google Shape;330;p31"/>
          <p:cNvSpPr txBox="1">
            <a:spLocks noGrp="1"/>
          </p:cNvSpPr>
          <p:nvPr>
            <p:ph type="body" idx="3"/>
          </p:nvPr>
        </p:nvSpPr>
        <p:spPr>
          <a:xfrm>
            <a:off x="5902350" y="1626600"/>
            <a:ext cx="24717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1" name="Google Shape;331;p31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332" name="Google Shape;332;p31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sp>
        <p:nvSpPr>
          <p:cNvPr id="333" name="Google Shape;333;p31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1F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4" name="Google Shape;334;p31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35" name="Google Shape;335;p31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36" name="Google Shape;336;p31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37" name="Google Shape;337;p31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338" name="Google Shape;338;p31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339" name="Google Shape;339;p3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4" name="Google Shape;364;p31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1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1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31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9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9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19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" name="Google Shape;9;p19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" name="Google Shape;10;p19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" name="Google Shape;11;p19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" name="Google Shape;12;p19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" name="Google Shape;13;p19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19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" name="Google Shape;15;p19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" name="Google Shape;16;p19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19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" name="Google Shape;18;p19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9" name="Google Shape;19;p19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0" name="Google Shape;20;p19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1" name="Google Shape;21;p19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2" name="Google Shape;22;p19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3" name="Google Shape;23;p19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4" name="Google Shape;24;p19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" name="Google Shape;25;p19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" name="Google Shape;26;p19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" name="Google Shape;27;p19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" name="Google Shape;28;p19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" name="Google Shape;29;p19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0" name="Google Shape;30;p19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2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189" name="Google Shape;189;p2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0" name="Google Shape;190;p2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1" name="Google Shape;191;p2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2" name="Google Shape;192;p2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3" name="Google Shape;193;p2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4" name="Google Shape;194;p2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5" name="Google Shape;195;p2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6" name="Google Shape;196;p2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7" name="Google Shape;197;p2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8" name="Google Shape;198;p2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9" name="Google Shape;199;p2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0" name="Google Shape;200;p2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01" name="Google Shape;201;p2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02" name="Google Shape;202;p2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03" name="Google Shape;203;p2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04" name="Google Shape;204;p2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05" name="Google Shape;205;p2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06" name="Google Shape;206;p2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07" name="Google Shape;207;p2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08" name="Google Shape;208;p2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09" name="Google Shape;209;p2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10" name="Google Shape;210;p2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11" name="Google Shape;211;p2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"/>
          <p:cNvSpPr txBox="1">
            <a:spLocks noGrp="1"/>
          </p:cNvSpPr>
          <p:nvPr>
            <p:ph type="ctrTitle"/>
          </p:nvPr>
        </p:nvSpPr>
        <p:spPr>
          <a:xfrm>
            <a:off x="108975" y="3107350"/>
            <a:ext cx="84879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pt-PT" sz="3600" dirty="0">
                <a:latin typeface="Arial"/>
                <a:ea typeface="Arial"/>
                <a:cs typeface="Arial"/>
                <a:sym typeface="Arial"/>
              </a:rPr>
              <a:t>Hackathon#3</a:t>
            </a:r>
            <a:endParaRPr sz="36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8850" y="80450"/>
            <a:ext cx="1538125" cy="191980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1"/>
          <p:cNvSpPr txBox="1"/>
          <p:nvPr/>
        </p:nvSpPr>
        <p:spPr>
          <a:xfrm>
            <a:off x="3333666" y="3783725"/>
            <a:ext cx="52146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PT" sz="2400" dirty="0" err="1">
                <a:solidFill>
                  <a:srgbClr val="FFFFFF"/>
                </a:solidFill>
              </a:rPr>
              <a:t>January</a:t>
            </a:r>
            <a:r>
              <a:rPr lang="pt-PT" sz="2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11th, 20</a:t>
            </a:r>
            <a:r>
              <a:rPr lang="pt-PT" sz="2400" dirty="0">
                <a:solidFill>
                  <a:srgbClr val="FFFFFF"/>
                </a:solidFill>
              </a:rPr>
              <a:t>22</a:t>
            </a:r>
            <a:endParaRPr sz="2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B67E44-6A09-EB4E-8882-BF0491476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383" y="724938"/>
            <a:ext cx="5110521" cy="170522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1BB62C8-A4A4-C540-9A14-0CB6F90113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383" y="2504119"/>
            <a:ext cx="5173909" cy="187762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B42257E-9389-9D43-82A8-A2183A9F3BB2}"/>
              </a:ext>
            </a:extLst>
          </p:cNvPr>
          <p:cNvSpPr/>
          <p:nvPr/>
        </p:nvSpPr>
        <p:spPr>
          <a:xfrm>
            <a:off x="211065" y="955476"/>
            <a:ext cx="144222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Rolling 1 week</a:t>
            </a:r>
          </a:p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(168 hours)</a:t>
            </a:r>
          </a:p>
          <a:p>
            <a:pPr algn="ctr"/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US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On the log transformed data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8C386F3-2BC0-A54B-8581-7C5758076204}"/>
              </a:ext>
            </a:extLst>
          </p:cNvPr>
          <p:cNvSpPr/>
          <p:nvPr/>
        </p:nvSpPr>
        <p:spPr>
          <a:xfrm>
            <a:off x="6934292" y="1340196"/>
            <a:ext cx="13708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Rolling.mean</a:t>
            </a:r>
            <a:r>
              <a:rPr lang="en-US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 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4DA3F1-B34F-4E4C-AFF9-8B75DF2FE255}"/>
              </a:ext>
            </a:extLst>
          </p:cNvPr>
          <p:cNvSpPr/>
          <p:nvPr/>
        </p:nvSpPr>
        <p:spPr>
          <a:xfrm>
            <a:off x="211065" y="2808614"/>
            <a:ext cx="153796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Rolling / moving average</a:t>
            </a:r>
          </a:p>
          <a:p>
            <a:pPr algn="ctr"/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US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On the log transformed data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B7B11D-5B9C-A240-9A5A-C9794649A796}"/>
              </a:ext>
            </a:extLst>
          </p:cNvPr>
          <p:cNvSpPr/>
          <p:nvPr/>
        </p:nvSpPr>
        <p:spPr>
          <a:xfrm>
            <a:off x="6945649" y="3080525"/>
            <a:ext cx="13708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Rolling.mean</a:t>
            </a:r>
            <a:r>
              <a:rPr lang="en-US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 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E8DAE5-8E6E-F54C-B702-14539DF079DA}"/>
              </a:ext>
            </a:extLst>
          </p:cNvPr>
          <p:cNvSpPr/>
          <p:nvPr/>
        </p:nvSpPr>
        <p:spPr>
          <a:xfrm>
            <a:off x="6945649" y="2734472"/>
            <a:ext cx="11769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0B05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Rolling.std</a:t>
            </a:r>
            <a:r>
              <a:rPr lang="en-US" dirty="0">
                <a:solidFill>
                  <a:srgbClr val="00B05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 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C69474-67BB-FD48-80DA-2109FA3FD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8100" y="3500720"/>
            <a:ext cx="2066569" cy="8166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C339FA-C043-884C-B221-8B894CB6EE40}"/>
              </a:ext>
            </a:extLst>
          </p:cNvPr>
          <p:cNvSpPr/>
          <p:nvPr/>
        </p:nvSpPr>
        <p:spPr>
          <a:xfrm>
            <a:off x="8357727" y="3203922"/>
            <a:ext cx="7954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Adfuller</a:t>
            </a:r>
            <a:endParaRPr lang="en-US" dirty="0"/>
          </a:p>
        </p:txBody>
      </p:sp>
      <p:sp>
        <p:nvSpPr>
          <p:cNvPr id="16" name="Google Shape;512;p9">
            <a:extLst>
              <a:ext uri="{FF2B5EF4-FFF2-40B4-BE49-F238E27FC236}">
                <a16:creationId xmlns:a16="http://schemas.microsoft.com/office/drawing/2014/main" id="{D8D53B45-4D58-9643-942B-EFB7F290C3B1}"/>
              </a:ext>
            </a:extLst>
          </p:cNvPr>
          <p:cNvSpPr txBox="1">
            <a:spLocks/>
          </p:cNvSpPr>
          <p:nvPr/>
        </p:nvSpPr>
        <p:spPr>
          <a:xfrm>
            <a:off x="994785" y="-64819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/>
              <a:t>EDA - Trend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833916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9"/>
          <p:cNvSpPr txBox="1">
            <a:spLocks noGrp="1"/>
          </p:cNvSpPr>
          <p:nvPr>
            <p:ph type="title"/>
          </p:nvPr>
        </p:nvSpPr>
        <p:spPr>
          <a:xfrm>
            <a:off x="994785" y="-64819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PT" dirty="0"/>
              <a:t>EDA - </a:t>
            </a:r>
            <a:r>
              <a:rPr lang="en-US" dirty="0">
                <a:latin typeface="Helvetica Neue" panose="02000503000000020004" pitchFamily="2" charset="0"/>
              </a:rPr>
              <a:t>Seasonality</a:t>
            </a:r>
            <a:endParaRPr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C4173E2-8852-294F-BD8D-128464FD0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897" y="650981"/>
            <a:ext cx="5175049" cy="186979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5F7A3FB-ACF7-4743-9A94-EA2DEC8C10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519" y="2587150"/>
            <a:ext cx="5321643" cy="190937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DC560AD-E3FC-4247-89E2-3D36759D6B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6847" y="3508868"/>
            <a:ext cx="2389488" cy="987655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BE4C6A02-0F2F-554E-877C-E08CA699E6CD}"/>
              </a:ext>
            </a:extLst>
          </p:cNvPr>
          <p:cNvSpPr/>
          <p:nvPr/>
        </p:nvSpPr>
        <p:spPr>
          <a:xfrm>
            <a:off x="8290924" y="3201091"/>
            <a:ext cx="7954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Adfuller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B4E92F6-68C5-0349-B435-44C6BF38EA4D}"/>
              </a:ext>
            </a:extLst>
          </p:cNvPr>
          <p:cNvSpPr/>
          <p:nvPr/>
        </p:nvSpPr>
        <p:spPr>
          <a:xfrm>
            <a:off x="5381592" y="3428742"/>
            <a:ext cx="124104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Rolling(24).mean( )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57EDDB-C506-9246-B73E-FB67BAE55CCB}"/>
              </a:ext>
            </a:extLst>
          </p:cNvPr>
          <p:cNvSpPr/>
          <p:nvPr/>
        </p:nvSpPr>
        <p:spPr>
          <a:xfrm>
            <a:off x="5381592" y="3167132"/>
            <a:ext cx="110318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00B05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Rolling(24).</a:t>
            </a:r>
            <a:r>
              <a:rPr lang="en-US" sz="1000" dirty="0" err="1">
                <a:solidFill>
                  <a:srgbClr val="00B05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std</a:t>
            </a:r>
            <a:r>
              <a:rPr lang="en-US" sz="1000" dirty="0">
                <a:solidFill>
                  <a:srgbClr val="00B05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 )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7766686-693C-1049-A44B-B736DB758EC4}"/>
              </a:ext>
            </a:extLst>
          </p:cNvPr>
          <p:cNvSpPr/>
          <p:nvPr/>
        </p:nvSpPr>
        <p:spPr>
          <a:xfrm>
            <a:off x="5511274" y="1319012"/>
            <a:ext cx="363272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PM2.5_log_transformed - PM2.5_log_transformed.shift( )</a:t>
            </a:r>
          </a:p>
        </p:txBody>
      </p:sp>
    </p:spTree>
    <p:extLst>
      <p:ext uri="{BB962C8B-B14F-4D97-AF65-F5344CB8AC3E}">
        <p14:creationId xmlns:p14="http://schemas.microsoft.com/office/powerpoint/2010/main" val="3029445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9"/>
          <p:cNvSpPr txBox="1">
            <a:spLocks noGrp="1"/>
          </p:cNvSpPr>
          <p:nvPr>
            <p:ph type="title"/>
          </p:nvPr>
        </p:nvSpPr>
        <p:spPr>
          <a:xfrm>
            <a:off x="994785" y="-64819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PT" dirty="0"/>
              <a:t>EDA - </a:t>
            </a:r>
            <a:r>
              <a:rPr lang="en-US" dirty="0">
                <a:latin typeface="Helvetica Neue" panose="02000503000000020004" pitchFamily="2" charset="0"/>
              </a:rPr>
              <a:t>decomposition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1B1F41-609B-D04E-921D-949203AB9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6" y="650981"/>
            <a:ext cx="5255741" cy="26780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CB0C90-669B-0A4E-A5D4-09378CEE1B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06" y="3504508"/>
            <a:ext cx="3936957" cy="14381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3A087B-F447-D740-8CAA-232F9C6445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3001" y="3504508"/>
            <a:ext cx="2241848" cy="89191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A537BAE-2E34-834B-970F-9778480172F0}"/>
              </a:ext>
            </a:extLst>
          </p:cNvPr>
          <p:cNvSpPr/>
          <p:nvPr/>
        </p:nvSpPr>
        <p:spPr>
          <a:xfrm>
            <a:off x="8398018" y="3242281"/>
            <a:ext cx="7072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Adfuller</a:t>
            </a:r>
            <a:endParaRPr lang="en-US" sz="1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546C68-0882-CD42-9601-252FC8BDC044}"/>
              </a:ext>
            </a:extLst>
          </p:cNvPr>
          <p:cNvSpPr/>
          <p:nvPr/>
        </p:nvSpPr>
        <p:spPr>
          <a:xfrm>
            <a:off x="4068763" y="4150205"/>
            <a:ext cx="124104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Rolling(24).mean( 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671F02A-DDD0-7143-9CB3-E0FA03077B68}"/>
              </a:ext>
            </a:extLst>
          </p:cNvPr>
          <p:cNvSpPr/>
          <p:nvPr/>
        </p:nvSpPr>
        <p:spPr>
          <a:xfrm>
            <a:off x="4068763" y="3888595"/>
            <a:ext cx="110318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00B05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Rolling(24).</a:t>
            </a:r>
            <a:r>
              <a:rPr lang="en-US" sz="1000" dirty="0" err="1">
                <a:solidFill>
                  <a:srgbClr val="00B05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std</a:t>
            </a:r>
            <a:r>
              <a:rPr lang="en-US" sz="1000" dirty="0">
                <a:solidFill>
                  <a:srgbClr val="00B05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 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FE2F976-3788-3A44-94AA-360E36CEDD74}"/>
              </a:ext>
            </a:extLst>
          </p:cNvPr>
          <p:cNvSpPr/>
          <p:nvPr/>
        </p:nvSpPr>
        <p:spPr>
          <a:xfrm>
            <a:off x="4068763" y="3483061"/>
            <a:ext cx="13997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Decompose.resid</a:t>
            </a:r>
            <a:endParaRPr lang="en-US" sz="12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0E95B8-A45E-BE48-BE22-A24F25577DD6}"/>
              </a:ext>
            </a:extLst>
          </p:cNvPr>
          <p:cNvSpPr/>
          <p:nvPr/>
        </p:nvSpPr>
        <p:spPr>
          <a:xfrm>
            <a:off x="5395165" y="2126054"/>
            <a:ext cx="222368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Season period ~24h ( m=24 )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94585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9"/>
          <p:cNvSpPr txBox="1">
            <a:spLocks noGrp="1"/>
          </p:cNvSpPr>
          <p:nvPr>
            <p:ph type="title"/>
          </p:nvPr>
        </p:nvSpPr>
        <p:spPr>
          <a:xfrm>
            <a:off x="994785" y="-64819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PT" dirty="0"/>
              <a:t>EDA - </a:t>
            </a:r>
            <a:r>
              <a:rPr lang="en-US" dirty="0">
                <a:latin typeface="Helvetica Neue" panose="02000503000000020004" pitchFamily="2" charset="0"/>
              </a:rPr>
              <a:t>autocorrelation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A2F76B-B390-7849-B1DA-8E432692D0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021"/>
          <a:stretch/>
        </p:blipFill>
        <p:spPr>
          <a:xfrm>
            <a:off x="1" y="650981"/>
            <a:ext cx="3361038" cy="18785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8B92C6B-2832-5A42-B4A5-1D09509DE9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7928"/>
          <a:stretch/>
        </p:blipFill>
        <p:spPr>
          <a:xfrm>
            <a:off x="1" y="2534921"/>
            <a:ext cx="3361038" cy="1930377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C487ADF-6D32-0747-95D7-255ACF6B88A5}"/>
              </a:ext>
            </a:extLst>
          </p:cNvPr>
          <p:cNvSpPr/>
          <p:nvPr/>
        </p:nvSpPr>
        <p:spPr>
          <a:xfrm>
            <a:off x="3525176" y="1313257"/>
            <a:ext cx="25458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acf.plot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 ) – First order differencing</a:t>
            </a:r>
            <a:endParaRPr lang="en-US" sz="12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D902E6-FAB2-5A43-9926-DA2F1B8AED19}"/>
              </a:ext>
            </a:extLst>
          </p:cNvPr>
          <p:cNvSpPr/>
          <p:nvPr/>
        </p:nvSpPr>
        <p:spPr>
          <a:xfrm>
            <a:off x="3525176" y="3294457"/>
            <a:ext cx="27783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acf.plot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 ) – Second order differencing</a:t>
            </a:r>
            <a:endParaRPr lang="en-US" sz="1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95958D-90A4-2442-B921-9E758D7E5AF4}"/>
              </a:ext>
            </a:extLst>
          </p:cNvPr>
          <p:cNvSpPr/>
          <p:nvPr/>
        </p:nvSpPr>
        <p:spPr>
          <a:xfrm>
            <a:off x="4152751" y="371120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over differencing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974EE4-A7A6-6348-996F-24AE31A6711E}"/>
              </a:ext>
            </a:extLst>
          </p:cNvPr>
          <p:cNvSpPr/>
          <p:nvPr/>
        </p:nvSpPr>
        <p:spPr>
          <a:xfrm>
            <a:off x="4011821" y="1944755"/>
            <a:ext cx="197201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 = 1 with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orginal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data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A857E56-66B5-484B-B3C8-3DDA47D52F84}"/>
              </a:ext>
            </a:extLst>
          </p:cNvPr>
          <p:cNvSpPr/>
          <p:nvPr/>
        </p:nvSpPr>
        <p:spPr>
          <a:xfrm>
            <a:off x="4011821" y="2398511"/>
            <a:ext cx="26981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 = 0 with log transformed data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CADCF1-A61D-5949-A90A-C709340B32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6819" y="2392279"/>
            <a:ext cx="2361519" cy="138154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9D0D818-33AE-8F44-AB05-A14607BEC0DC}"/>
              </a:ext>
            </a:extLst>
          </p:cNvPr>
          <p:cNvSpPr/>
          <p:nvPr/>
        </p:nvSpPr>
        <p:spPr>
          <a:xfrm>
            <a:off x="7181595" y="2131595"/>
            <a:ext cx="143981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log transformed data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15534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9"/>
          <p:cNvSpPr txBox="1">
            <a:spLocks noGrp="1"/>
          </p:cNvSpPr>
          <p:nvPr>
            <p:ph type="title"/>
          </p:nvPr>
        </p:nvSpPr>
        <p:spPr>
          <a:xfrm>
            <a:off x="403654" y="-64819"/>
            <a:ext cx="8056605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PT" dirty="0"/>
              <a:t>EDA – </a:t>
            </a:r>
            <a:r>
              <a:rPr lang="en-US" dirty="0">
                <a:latin typeface="Helvetica Neue" panose="02000503000000020004" pitchFamily="2" charset="0"/>
              </a:rPr>
              <a:t>define p and q parameters (</a:t>
            </a:r>
            <a:r>
              <a:rPr lang="en-US" dirty="0" err="1">
                <a:latin typeface="Helvetica Neue" panose="02000503000000020004" pitchFamily="2" charset="0"/>
              </a:rPr>
              <a:t>arima</a:t>
            </a:r>
            <a:r>
              <a:rPr lang="en-US" dirty="0">
                <a:latin typeface="Helvetica Neue" panose="02000503000000020004" pitchFamily="2" charset="0"/>
              </a:rPr>
              <a:t>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7A7267-ECE3-FD44-A669-BA6F0353E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4" y="650981"/>
            <a:ext cx="3370820" cy="1938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F315E3-DB60-6246-8703-6DF30AB206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89856"/>
            <a:ext cx="3404891" cy="191624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3724C24-5A69-E748-AC6E-9D39796045B7}"/>
              </a:ext>
            </a:extLst>
          </p:cNvPr>
          <p:cNvSpPr/>
          <p:nvPr/>
        </p:nvSpPr>
        <p:spPr>
          <a:xfrm>
            <a:off x="3648743" y="1272068"/>
            <a:ext cx="150393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acf.plot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 )  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Wingdings" pitchFamily="2" charset="2"/>
              </a:rPr>
              <a:t> 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q = 1</a:t>
            </a:r>
            <a:endParaRPr lang="en-US" sz="1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9D7F773-44BA-D74A-855E-C0AC49BE57DC}"/>
              </a:ext>
            </a:extLst>
          </p:cNvPr>
          <p:cNvSpPr/>
          <p:nvPr/>
        </p:nvSpPr>
        <p:spPr>
          <a:xfrm>
            <a:off x="3648743" y="3270977"/>
            <a:ext cx="159530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pacf.plot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 )  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Wingdings" pitchFamily="2" charset="2"/>
              </a:rPr>
              <a:t> 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 = 1</a:t>
            </a:r>
            <a:endParaRPr lang="en-US" sz="12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205701-2EBE-2448-8E20-140E968FF9C8}"/>
              </a:ext>
            </a:extLst>
          </p:cNvPr>
          <p:cNvSpPr/>
          <p:nvPr/>
        </p:nvSpPr>
        <p:spPr>
          <a:xfrm>
            <a:off x="3648743" y="2234391"/>
            <a:ext cx="16433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With the original data</a:t>
            </a:r>
            <a:endParaRPr lang="en-US" sz="12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79AF88-BB3C-8E4F-970F-10936652B812}"/>
              </a:ext>
            </a:extLst>
          </p:cNvPr>
          <p:cNvSpPr/>
          <p:nvPr/>
        </p:nvSpPr>
        <p:spPr>
          <a:xfrm>
            <a:off x="6638125" y="823025"/>
            <a:ext cx="22349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With the log transformed data</a:t>
            </a:r>
            <a:endParaRPr lang="en-US" sz="1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CED87D-38D7-F448-A89A-26717C18EDE1}"/>
              </a:ext>
            </a:extLst>
          </p:cNvPr>
          <p:cNvSpPr/>
          <p:nvPr/>
        </p:nvSpPr>
        <p:spPr>
          <a:xfrm>
            <a:off x="7116801" y="3939944"/>
            <a:ext cx="1409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 = 0 and p = 0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D5D42E-23B5-1A42-BFD2-6A61473E3C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2485" y="1138116"/>
            <a:ext cx="2360547" cy="137327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F4E01C3-2CBB-C442-88EA-47FC6209F2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2485" y="2543973"/>
            <a:ext cx="2360547" cy="136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901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1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36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2.3 Model selection</a:t>
            </a: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12"/>
          <p:cNvSpPr txBox="1">
            <a:spLocks noGrp="1"/>
          </p:cNvSpPr>
          <p:nvPr>
            <p:ph type="title"/>
          </p:nvPr>
        </p:nvSpPr>
        <p:spPr>
          <a:xfrm>
            <a:off x="987750" y="-1525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PT" dirty="0" err="1"/>
              <a:t>Sarima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Sarimax</a:t>
            </a:r>
            <a:r>
              <a:rPr lang="pt-PT" dirty="0"/>
              <a:t> </a:t>
            </a:r>
            <a:r>
              <a:rPr lang="pt-PT" dirty="0" err="1"/>
              <a:t>models</a:t>
            </a:r>
            <a:endParaRPr dirty="0"/>
          </a:p>
        </p:txBody>
      </p:sp>
      <p:sp>
        <p:nvSpPr>
          <p:cNvPr id="545" name="Google Shape;545;p12"/>
          <p:cNvSpPr txBox="1"/>
          <p:nvPr/>
        </p:nvSpPr>
        <p:spPr>
          <a:xfrm>
            <a:off x="7587600" y="2586750"/>
            <a:ext cx="155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24A0B4-7A7B-FA4A-B944-14381CB69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01" y="593748"/>
            <a:ext cx="4585187" cy="419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537662-FC58-4941-A165-ADAF69EDC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271" y="617551"/>
            <a:ext cx="3483372" cy="431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504259-38FE-124A-B275-564E156DC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465" y="1043686"/>
            <a:ext cx="4035649" cy="1328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869CC8-2B82-B542-94AE-097472AC32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7750" y="1418972"/>
            <a:ext cx="2006600" cy="355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2E2A02-A9CF-9244-910D-A0F11882B8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6058" y="2608078"/>
            <a:ext cx="4632272" cy="46909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C0352B6-8882-EC4E-98BC-9E9D5F77D4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69470" y="2634068"/>
            <a:ext cx="3404973" cy="41710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45AF93B-0CA8-9D4E-AF91-836ACF61081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2465" y="3113220"/>
            <a:ext cx="4058648" cy="160706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98BB8CE-281B-E342-B9DF-2CBDC7E42B1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30246" y="3589578"/>
            <a:ext cx="2044700" cy="4191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010242D-85D9-3549-8274-118B5BB43754}"/>
              </a:ext>
            </a:extLst>
          </p:cNvPr>
          <p:cNvSpPr/>
          <p:nvPr/>
        </p:nvSpPr>
        <p:spPr>
          <a:xfrm>
            <a:off x="5249666" y="1466795"/>
            <a:ext cx="7280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/>
              <a:t>MAE =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2E707A0-EB21-E440-90A1-76C52A18F988}"/>
              </a:ext>
            </a:extLst>
          </p:cNvPr>
          <p:cNvSpPr/>
          <p:nvPr/>
        </p:nvSpPr>
        <p:spPr>
          <a:xfrm>
            <a:off x="5230271" y="3645239"/>
            <a:ext cx="7280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/>
              <a:t>MAE =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12"/>
          <p:cNvSpPr txBox="1">
            <a:spLocks noGrp="1"/>
          </p:cNvSpPr>
          <p:nvPr>
            <p:ph type="title"/>
          </p:nvPr>
        </p:nvSpPr>
        <p:spPr>
          <a:xfrm>
            <a:off x="987750" y="-1525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PT" dirty="0" err="1"/>
              <a:t>Sarimax</a:t>
            </a:r>
            <a:r>
              <a:rPr lang="pt-PT" dirty="0"/>
              <a:t> + </a:t>
            </a:r>
            <a:r>
              <a:rPr lang="pt-PT" dirty="0" err="1"/>
              <a:t>exog</a:t>
            </a:r>
            <a:r>
              <a:rPr lang="pt-PT" dirty="0"/>
              <a:t> </a:t>
            </a:r>
            <a:r>
              <a:rPr lang="pt-PT" dirty="0" err="1"/>
              <a:t>feature</a:t>
            </a:r>
            <a:r>
              <a:rPr lang="pt-PT" dirty="0"/>
              <a:t> </a:t>
            </a:r>
            <a:r>
              <a:rPr lang="pt-PT" dirty="0" err="1"/>
              <a:t>engineering</a:t>
            </a:r>
            <a:r>
              <a:rPr lang="pt-PT" dirty="0"/>
              <a:t> 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EF555C-33D5-F644-8B1F-F55E447332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6355"/>
          <a:stretch/>
        </p:blipFill>
        <p:spPr>
          <a:xfrm>
            <a:off x="362463" y="644519"/>
            <a:ext cx="5355649" cy="14251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9ED956-CF07-274D-A578-8E8B8FD3A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464" y="2222790"/>
            <a:ext cx="5355649" cy="4831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12C85D-096F-D04A-8E93-9EBE68C7E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58530"/>
            <a:ext cx="5797162" cy="22849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B4B8603-D13E-7B49-992F-92257F3369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7783" y="3158604"/>
            <a:ext cx="1866900" cy="406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A399E2E-3AC2-C145-98CF-D630E4A328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7810" y="2222790"/>
            <a:ext cx="3136093" cy="380367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83CB879-D54C-5148-AB38-7ADBE1E3ED2F}"/>
              </a:ext>
            </a:extLst>
          </p:cNvPr>
          <p:cNvSpPr/>
          <p:nvPr/>
        </p:nvSpPr>
        <p:spPr>
          <a:xfrm>
            <a:off x="6164413" y="3199677"/>
            <a:ext cx="7280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/>
              <a:t>MAE =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53C4397-674B-134F-8FD0-CD67507DA20F}"/>
              </a:ext>
            </a:extLst>
          </p:cNvPr>
          <p:cNvSpPr/>
          <p:nvPr/>
        </p:nvSpPr>
        <p:spPr>
          <a:xfrm>
            <a:off x="5927809" y="1189138"/>
            <a:ext cx="164019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1100" dirty="0" err="1"/>
              <a:t>dropna</a:t>
            </a:r>
            <a:r>
              <a:rPr lang="pt-PT" sz="1100" dirty="0"/>
              <a:t>( ) for </a:t>
            </a:r>
            <a:r>
              <a:rPr lang="pt-PT" sz="1100" dirty="0" err="1"/>
              <a:t>rolling_std</a:t>
            </a:r>
            <a:endParaRPr lang="en-US" sz="11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707292E-D3B0-5E4E-93FB-FA402E7786CB}"/>
              </a:ext>
            </a:extLst>
          </p:cNvPr>
          <p:cNvSpPr/>
          <p:nvPr/>
        </p:nvSpPr>
        <p:spPr>
          <a:xfrm>
            <a:off x="5927809" y="822353"/>
            <a:ext cx="20938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1100" dirty="0" err="1"/>
              <a:t>rolling_mean</a:t>
            </a:r>
            <a:r>
              <a:rPr lang="pt-PT" sz="1100" dirty="0"/>
              <a:t>( </a:t>
            </a:r>
            <a:r>
              <a:rPr lang="pt-PT" sz="1100" dirty="0" err="1"/>
              <a:t>min_periods</a:t>
            </a:r>
            <a:r>
              <a:rPr lang="pt-PT" sz="1100" dirty="0"/>
              <a:t> =1)</a:t>
            </a:r>
            <a:endParaRPr lang="en-US" sz="11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BCAF269-0949-EB42-82DE-2FACFE399419}"/>
              </a:ext>
            </a:extLst>
          </p:cNvPr>
          <p:cNvSpPr/>
          <p:nvPr/>
        </p:nvSpPr>
        <p:spPr>
          <a:xfrm>
            <a:off x="5927809" y="1555923"/>
            <a:ext cx="264778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1100" dirty="0" err="1"/>
              <a:t>Missing</a:t>
            </a:r>
            <a:r>
              <a:rPr lang="pt-PT" sz="1100" dirty="0"/>
              <a:t> </a:t>
            </a:r>
            <a:r>
              <a:rPr lang="pt-PT" sz="1100" dirty="0" err="1"/>
              <a:t>values</a:t>
            </a:r>
            <a:r>
              <a:rPr lang="pt-PT" sz="1100" dirty="0"/>
              <a:t> for </a:t>
            </a:r>
            <a:r>
              <a:rPr lang="pt-PT" sz="1100" dirty="0" err="1"/>
              <a:t>exog_lead</a:t>
            </a:r>
            <a:r>
              <a:rPr lang="pt-PT" sz="1100" dirty="0"/>
              <a:t> </a:t>
            </a:r>
            <a:r>
              <a:rPr lang="pt-PT" sz="1100" dirty="0" err="1"/>
              <a:t>were</a:t>
            </a:r>
            <a:r>
              <a:rPr lang="pt-PT" sz="1100" dirty="0"/>
              <a:t> </a:t>
            </a:r>
            <a:r>
              <a:rPr lang="pt-PT" sz="1100" dirty="0" err="1"/>
              <a:t>filled</a:t>
            </a:r>
            <a:r>
              <a:rPr lang="pt-PT" sz="1100" dirty="0"/>
              <a:t> </a:t>
            </a:r>
            <a:r>
              <a:rPr lang="pt-PT" sz="1100" dirty="0" err="1"/>
              <a:t>with</a:t>
            </a:r>
            <a:r>
              <a:rPr lang="pt-PT" sz="1100" dirty="0"/>
              <a:t> </a:t>
            </a:r>
            <a:r>
              <a:rPr lang="pt-PT" sz="1100" dirty="0" err="1"/>
              <a:t>exog</a:t>
            </a:r>
            <a:r>
              <a:rPr lang="pt-PT" sz="1100" dirty="0"/>
              <a:t> </a:t>
            </a:r>
            <a:r>
              <a:rPr lang="pt-PT" sz="1100" dirty="0" err="1"/>
              <a:t>value</a:t>
            </a:r>
            <a:r>
              <a:rPr lang="pt-PT" sz="1100" dirty="0"/>
              <a:t> </a:t>
            </a:r>
            <a:endParaRPr lang="en-US" sz="11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F0129-791D-DC49-99EE-ED361B6E1558}"/>
              </a:ext>
            </a:extLst>
          </p:cNvPr>
          <p:cNvSpPr/>
          <p:nvPr/>
        </p:nvSpPr>
        <p:spPr>
          <a:xfrm>
            <a:off x="6351452" y="4047868"/>
            <a:ext cx="20986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/>
              <a:t>Score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portal  ~75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456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946224-DD6E-164D-9DFE-725256FAC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8541"/>
            <a:ext cx="4771835" cy="169323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2C11DAA-1CC3-274E-98CF-45A2434A8B1E}"/>
              </a:ext>
            </a:extLst>
          </p:cNvPr>
          <p:cNvSpPr/>
          <p:nvPr/>
        </p:nvSpPr>
        <p:spPr>
          <a:xfrm>
            <a:off x="389216" y="651391"/>
            <a:ext cx="39934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/>
              <a:t>PM2.5  </a:t>
            </a:r>
            <a:r>
              <a:rPr lang="pt-PT" dirty="0" err="1"/>
              <a:t>is</a:t>
            </a:r>
            <a:r>
              <a:rPr lang="pt-PT" dirty="0"/>
              <a:t> </a:t>
            </a:r>
            <a:r>
              <a:rPr lang="pt-PT" dirty="0" err="1"/>
              <a:t>changing</a:t>
            </a:r>
            <a:r>
              <a:rPr lang="pt-PT" dirty="0"/>
              <a:t> </a:t>
            </a:r>
            <a:r>
              <a:rPr lang="pt-PT" dirty="0" err="1"/>
              <a:t>during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month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year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032031-055C-644F-933C-6FE5A543CC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8581" y="1037081"/>
            <a:ext cx="4265419" cy="15307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2298DF-103D-4F46-BF5B-D615B1CBA6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03" y="2996031"/>
            <a:ext cx="4724617" cy="16995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F75D5E5-0FEC-714E-BF35-DA463D1341B5}"/>
              </a:ext>
            </a:extLst>
          </p:cNvPr>
          <p:cNvSpPr/>
          <p:nvPr/>
        </p:nvSpPr>
        <p:spPr>
          <a:xfrm>
            <a:off x="389216" y="2740518"/>
            <a:ext cx="37369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/>
              <a:t>PM2.5  </a:t>
            </a:r>
            <a:r>
              <a:rPr lang="pt-PT" dirty="0" err="1"/>
              <a:t>is</a:t>
            </a:r>
            <a:r>
              <a:rPr lang="pt-PT" dirty="0"/>
              <a:t> </a:t>
            </a:r>
            <a:r>
              <a:rPr lang="pt-PT" dirty="0" err="1"/>
              <a:t>silghty</a:t>
            </a:r>
            <a:r>
              <a:rPr lang="pt-PT" dirty="0"/>
              <a:t> </a:t>
            </a:r>
            <a:r>
              <a:rPr lang="pt-PT" dirty="0" err="1"/>
              <a:t>higher</a:t>
            </a:r>
            <a:r>
              <a:rPr lang="pt-PT" dirty="0"/>
              <a:t> </a:t>
            </a:r>
            <a:r>
              <a:rPr lang="pt-PT" dirty="0" err="1"/>
              <a:t>during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weekends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B08ADCD-3465-6F4A-B451-7F764D8BA548}"/>
              </a:ext>
            </a:extLst>
          </p:cNvPr>
          <p:cNvSpPr/>
          <p:nvPr/>
        </p:nvSpPr>
        <p:spPr>
          <a:xfrm>
            <a:off x="5014589" y="646289"/>
            <a:ext cx="37850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 err="1"/>
              <a:t>Wind</a:t>
            </a:r>
            <a:r>
              <a:rPr lang="pt-PT" dirty="0"/>
              <a:t> speed </a:t>
            </a:r>
            <a:r>
              <a:rPr lang="pt-PT" dirty="0" err="1"/>
              <a:t>forecast</a:t>
            </a:r>
            <a:r>
              <a:rPr lang="pt-PT" dirty="0"/>
              <a:t> </a:t>
            </a:r>
            <a:r>
              <a:rPr lang="pt-PT" dirty="0" err="1"/>
              <a:t>changes</a:t>
            </a:r>
            <a:r>
              <a:rPr lang="pt-PT" dirty="0"/>
              <a:t> </a:t>
            </a:r>
            <a:r>
              <a:rPr lang="pt-PT" dirty="0" err="1"/>
              <a:t>druing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year</a:t>
            </a:r>
            <a:endParaRPr lang="en-US" dirty="0"/>
          </a:p>
        </p:txBody>
      </p:sp>
      <p:sp>
        <p:nvSpPr>
          <p:cNvPr id="29" name="Google Shape;541;p12">
            <a:extLst>
              <a:ext uri="{FF2B5EF4-FFF2-40B4-BE49-F238E27FC236}">
                <a16:creationId xmlns:a16="http://schemas.microsoft.com/office/drawing/2014/main" id="{69CD7CF9-FD60-AC4A-B0C6-3B8AF3864C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0130" y="-152525"/>
            <a:ext cx="780947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PT" dirty="0" err="1"/>
              <a:t>Regression</a:t>
            </a:r>
            <a:r>
              <a:rPr lang="pt-PT" dirty="0"/>
              <a:t> </a:t>
            </a:r>
            <a:r>
              <a:rPr lang="pt-PT" dirty="0" err="1"/>
              <a:t>model</a:t>
            </a:r>
            <a:r>
              <a:rPr lang="pt-PT" dirty="0"/>
              <a:t> + </a:t>
            </a:r>
            <a:r>
              <a:rPr lang="pt-PT" dirty="0" err="1"/>
              <a:t>features</a:t>
            </a:r>
            <a:r>
              <a:rPr lang="pt-PT" dirty="0"/>
              <a:t> </a:t>
            </a:r>
            <a:r>
              <a:rPr lang="pt-PT" dirty="0" err="1"/>
              <a:t>engineering</a:t>
            </a:r>
            <a:r>
              <a:rPr lang="pt-PT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38996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5B357A3-F3DA-D141-A0A0-92FE403D8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57" y="787275"/>
            <a:ext cx="4695568" cy="16550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D8F18C-C12B-5345-A2B3-A88DAAF24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757" y="2776959"/>
            <a:ext cx="4596713" cy="166942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7B711F-DB11-B045-A917-7FE331A193BF}"/>
              </a:ext>
            </a:extLst>
          </p:cNvPr>
          <p:cNvSpPr/>
          <p:nvPr/>
        </p:nvSpPr>
        <p:spPr>
          <a:xfrm>
            <a:off x="389216" y="521387"/>
            <a:ext cx="26725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PM2.5  is </a:t>
            </a:r>
            <a:r>
              <a:rPr lang="en-GB" dirty="0" err="1"/>
              <a:t>sligthy</a:t>
            </a:r>
            <a:r>
              <a:rPr lang="en-GB" dirty="0"/>
              <a:t> higher at night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0F7186-AE87-0B41-A1C0-2CE06CCFB659}"/>
              </a:ext>
            </a:extLst>
          </p:cNvPr>
          <p:cNvSpPr/>
          <p:nvPr/>
        </p:nvSpPr>
        <p:spPr>
          <a:xfrm>
            <a:off x="459238" y="2512420"/>
            <a:ext cx="30796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Wind speed is higher during daytime</a:t>
            </a:r>
          </a:p>
        </p:txBody>
      </p:sp>
      <p:sp>
        <p:nvSpPr>
          <p:cNvPr id="9" name="Google Shape;541;p12">
            <a:extLst>
              <a:ext uri="{FF2B5EF4-FFF2-40B4-BE49-F238E27FC236}">
                <a16:creationId xmlns:a16="http://schemas.microsoft.com/office/drawing/2014/main" id="{FE539324-413B-014F-80BD-1DD9F869D607}"/>
              </a:ext>
            </a:extLst>
          </p:cNvPr>
          <p:cNvSpPr txBox="1">
            <a:spLocks/>
          </p:cNvSpPr>
          <p:nvPr/>
        </p:nvSpPr>
        <p:spPr>
          <a:xfrm>
            <a:off x="420130" y="-152525"/>
            <a:ext cx="780947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/>
              <a:t>Regression model + features engineering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55512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"/>
          <p:cNvSpPr txBox="1">
            <a:spLocks noGrp="1"/>
          </p:cNvSpPr>
          <p:nvPr>
            <p:ph type="ctrTitle" idx="4294967295"/>
          </p:nvPr>
        </p:nvSpPr>
        <p:spPr>
          <a:xfrm>
            <a:off x="3507350" y="2442825"/>
            <a:ext cx="51420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30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Fabien</a:t>
            </a:r>
            <a:r>
              <a:rPr lang="pt-PT" sz="3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PT" sz="30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Guegan</a:t>
            </a:r>
            <a:endParaRPr sz="30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2" name="Google Shape;42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9450" y="1601000"/>
            <a:ext cx="2434750" cy="30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C50832-EC32-3E42-80C4-ACF47CBE0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3" y="877387"/>
            <a:ext cx="7449014" cy="26741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D02044-F2A5-224B-9E12-DD2C72A20875}"/>
              </a:ext>
            </a:extLst>
          </p:cNvPr>
          <p:cNvSpPr/>
          <p:nvPr/>
        </p:nvSpPr>
        <p:spPr>
          <a:xfrm>
            <a:off x="7504337" y="1910884"/>
            <a:ext cx="14975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 err="1"/>
              <a:t>Rolling</a:t>
            </a:r>
            <a:r>
              <a:rPr lang="pt-PT" dirty="0"/>
              <a:t> (6 </a:t>
            </a:r>
            <a:r>
              <a:rPr lang="pt-PT" dirty="0" err="1"/>
              <a:t>hours</a:t>
            </a:r>
            <a:r>
              <a:rPr lang="pt-PT" dirty="0"/>
              <a:t>)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68617F-3132-0D43-9269-D71DBF851FC8}"/>
              </a:ext>
            </a:extLst>
          </p:cNvPr>
          <p:cNvSpPr/>
          <p:nvPr/>
        </p:nvSpPr>
        <p:spPr>
          <a:xfrm>
            <a:off x="963827" y="3731797"/>
            <a:ext cx="71769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 err="1"/>
              <a:t>Anti-correlation</a:t>
            </a:r>
            <a:r>
              <a:rPr lang="pt-PT" dirty="0"/>
              <a:t> </a:t>
            </a:r>
            <a:r>
              <a:rPr lang="pt-PT" dirty="0" err="1"/>
              <a:t>between</a:t>
            </a:r>
            <a:r>
              <a:rPr lang="pt-PT" dirty="0"/>
              <a:t> PM2.5 </a:t>
            </a:r>
            <a:r>
              <a:rPr lang="pt-PT" dirty="0" err="1"/>
              <a:t>pollution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wind</a:t>
            </a:r>
            <a:r>
              <a:rPr lang="pt-PT" dirty="0"/>
              <a:t> speed </a:t>
            </a:r>
            <a:r>
              <a:rPr lang="pt-PT" dirty="0" err="1"/>
              <a:t>forecast</a:t>
            </a:r>
            <a:r>
              <a:rPr lang="pt-PT" dirty="0"/>
              <a:t> (</a:t>
            </a:r>
            <a:r>
              <a:rPr lang="pt-PT" dirty="0" err="1"/>
              <a:t>except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first</a:t>
            </a:r>
            <a:r>
              <a:rPr lang="pt-PT" dirty="0"/>
              <a:t> </a:t>
            </a:r>
            <a:r>
              <a:rPr lang="pt-PT" dirty="0" err="1"/>
              <a:t>year</a:t>
            </a:r>
            <a:r>
              <a:rPr lang="pt-PT" dirty="0"/>
              <a:t> ) </a:t>
            </a:r>
            <a:endParaRPr lang="en-US" dirty="0"/>
          </a:p>
        </p:txBody>
      </p:sp>
      <p:sp>
        <p:nvSpPr>
          <p:cNvPr id="8" name="Google Shape;541;p12">
            <a:extLst>
              <a:ext uri="{FF2B5EF4-FFF2-40B4-BE49-F238E27FC236}">
                <a16:creationId xmlns:a16="http://schemas.microsoft.com/office/drawing/2014/main" id="{35ADDFB5-9C8F-A24A-90B3-25DF1155BE18}"/>
              </a:ext>
            </a:extLst>
          </p:cNvPr>
          <p:cNvSpPr txBox="1">
            <a:spLocks/>
          </p:cNvSpPr>
          <p:nvPr/>
        </p:nvSpPr>
        <p:spPr>
          <a:xfrm>
            <a:off x="420130" y="-152525"/>
            <a:ext cx="780947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/>
              <a:t>Regression model + features engineering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609073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45E650-6DBA-A048-987B-BC6005278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9307"/>
            <a:ext cx="7867135" cy="14446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DA7A46-BA85-8E46-B235-B229EB0AE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31" y="2679987"/>
            <a:ext cx="5030756" cy="143069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791A651-6EAC-6A44-993E-A406A085A187}"/>
              </a:ext>
            </a:extLst>
          </p:cNvPr>
          <p:cNvSpPr/>
          <p:nvPr/>
        </p:nvSpPr>
        <p:spPr>
          <a:xfrm>
            <a:off x="6568382" y="600486"/>
            <a:ext cx="129875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1100" dirty="0" err="1"/>
              <a:t>Rolling</a:t>
            </a:r>
            <a:r>
              <a:rPr lang="pt-PT" sz="1100" dirty="0"/>
              <a:t> (48 </a:t>
            </a:r>
            <a:r>
              <a:rPr lang="pt-PT" sz="1100" dirty="0" err="1"/>
              <a:t>hours</a:t>
            </a:r>
            <a:r>
              <a:rPr lang="pt-PT" sz="1100" dirty="0"/>
              <a:t>)</a:t>
            </a:r>
            <a:endParaRPr lang="en-US" sz="11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67437B-3799-E246-8686-38043C08ECFA}"/>
              </a:ext>
            </a:extLst>
          </p:cNvPr>
          <p:cNvSpPr/>
          <p:nvPr/>
        </p:nvSpPr>
        <p:spPr>
          <a:xfrm>
            <a:off x="4869654" y="2463027"/>
            <a:ext cx="105189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1100" dirty="0" err="1"/>
              <a:t>diff</a:t>
            </a:r>
            <a:r>
              <a:rPr lang="pt-PT" sz="1100" dirty="0"/>
              <a:t> (48 </a:t>
            </a:r>
            <a:r>
              <a:rPr lang="pt-PT" sz="1100" dirty="0" err="1"/>
              <a:t>hours</a:t>
            </a:r>
            <a:r>
              <a:rPr lang="pt-PT" sz="1100" dirty="0"/>
              <a:t>)</a:t>
            </a:r>
            <a:endParaRPr lang="en-US" sz="1100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5FDC2A7A-FB3E-0C45-9B18-6848C29EFF81}"/>
              </a:ext>
            </a:extLst>
          </p:cNvPr>
          <p:cNvSpPr/>
          <p:nvPr/>
        </p:nvSpPr>
        <p:spPr>
          <a:xfrm rot="5400000">
            <a:off x="6757146" y="2254326"/>
            <a:ext cx="230660" cy="558760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FB93C8-8165-D540-B33F-DC39E6214DBE}"/>
              </a:ext>
            </a:extLst>
          </p:cNvPr>
          <p:cNvSpPr/>
          <p:nvPr/>
        </p:nvSpPr>
        <p:spPr>
          <a:xfrm>
            <a:off x="6205916" y="2723458"/>
            <a:ext cx="16612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1100" dirty="0">
                <a:solidFill>
                  <a:srgbClr val="FF0000"/>
                </a:solidFill>
              </a:rPr>
              <a:t>As </a:t>
            </a:r>
            <a:r>
              <a:rPr lang="pt-PT" sz="1100" dirty="0" err="1">
                <a:solidFill>
                  <a:srgbClr val="FF0000"/>
                </a:solidFill>
              </a:rPr>
              <a:t>there</a:t>
            </a:r>
            <a:r>
              <a:rPr lang="pt-PT" sz="1100" dirty="0">
                <a:solidFill>
                  <a:srgbClr val="FF0000"/>
                </a:solidFill>
              </a:rPr>
              <a:t> </a:t>
            </a:r>
            <a:r>
              <a:rPr lang="pt-PT" sz="1100" dirty="0" err="1">
                <a:solidFill>
                  <a:srgbClr val="FF0000"/>
                </a:solidFill>
              </a:rPr>
              <a:t>were</a:t>
            </a:r>
            <a:r>
              <a:rPr lang="pt-PT" sz="1100" dirty="0">
                <a:solidFill>
                  <a:srgbClr val="FF0000"/>
                </a:solidFill>
              </a:rPr>
              <a:t> no PM </a:t>
            </a:r>
            <a:r>
              <a:rPr lang="pt-PT" sz="1100" dirty="0" err="1">
                <a:solidFill>
                  <a:srgbClr val="FF0000"/>
                </a:solidFill>
              </a:rPr>
              <a:t>values</a:t>
            </a:r>
            <a:r>
              <a:rPr lang="pt-PT" sz="1100" dirty="0">
                <a:solidFill>
                  <a:srgbClr val="FF0000"/>
                </a:solidFill>
              </a:rPr>
              <a:t> in </a:t>
            </a:r>
            <a:r>
              <a:rPr lang="pt-PT" sz="1100" dirty="0" err="1">
                <a:solidFill>
                  <a:srgbClr val="FF0000"/>
                </a:solidFill>
              </a:rPr>
              <a:t>the</a:t>
            </a:r>
            <a:r>
              <a:rPr lang="pt-PT" sz="1100" dirty="0">
                <a:solidFill>
                  <a:srgbClr val="FF0000"/>
                </a:solidFill>
              </a:rPr>
              <a:t> </a:t>
            </a:r>
            <a:r>
              <a:rPr lang="pt-PT" sz="1100" dirty="0" err="1">
                <a:solidFill>
                  <a:srgbClr val="FF0000"/>
                </a:solidFill>
              </a:rPr>
              <a:t>test</a:t>
            </a:r>
            <a:r>
              <a:rPr lang="pt-PT" sz="1100" dirty="0">
                <a:solidFill>
                  <a:srgbClr val="FF0000"/>
                </a:solidFill>
              </a:rPr>
              <a:t> set (168 </a:t>
            </a:r>
            <a:r>
              <a:rPr lang="pt-PT" sz="1100" dirty="0" err="1">
                <a:solidFill>
                  <a:srgbClr val="FF0000"/>
                </a:solidFill>
              </a:rPr>
              <a:t>missing</a:t>
            </a:r>
            <a:r>
              <a:rPr lang="pt-PT" sz="1100" dirty="0">
                <a:solidFill>
                  <a:srgbClr val="FF0000"/>
                </a:solidFill>
              </a:rPr>
              <a:t> </a:t>
            </a:r>
            <a:r>
              <a:rPr lang="pt-PT" sz="1100" dirty="0" err="1">
                <a:solidFill>
                  <a:srgbClr val="FF0000"/>
                </a:solidFill>
              </a:rPr>
              <a:t>values</a:t>
            </a:r>
            <a:r>
              <a:rPr lang="pt-PT" sz="1100" dirty="0">
                <a:solidFill>
                  <a:srgbClr val="FF0000"/>
                </a:solidFill>
              </a:rPr>
              <a:t>)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2467C8-6BE3-B44B-8164-13A5C28A95C3}"/>
              </a:ext>
            </a:extLst>
          </p:cNvPr>
          <p:cNvSpPr/>
          <p:nvPr/>
        </p:nvSpPr>
        <p:spPr>
          <a:xfrm>
            <a:off x="6200504" y="3510517"/>
            <a:ext cx="184786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1100" dirty="0">
                <a:solidFill>
                  <a:srgbClr val="FF0000"/>
                </a:solidFill>
              </a:rPr>
              <a:t>I </a:t>
            </a:r>
            <a:r>
              <a:rPr lang="pt-PT" sz="1100" dirty="0" err="1">
                <a:solidFill>
                  <a:srgbClr val="FF0000"/>
                </a:solidFill>
              </a:rPr>
              <a:t>used</a:t>
            </a:r>
            <a:r>
              <a:rPr lang="pt-PT" sz="1100" dirty="0">
                <a:solidFill>
                  <a:srgbClr val="FF0000"/>
                </a:solidFill>
              </a:rPr>
              <a:t> for </a:t>
            </a:r>
            <a:r>
              <a:rPr lang="pt-PT" sz="1100" dirty="0" err="1">
                <a:solidFill>
                  <a:srgbClr val="FF0000"/>
                </a:solidFill>
              </a:rPr>
              <a:t>loop</a:t>
            </a:r>
            <a:r>
              <a:rPr lang="pt-PT" sz="1100" dirty="0">
                <a:solidFill>
                  <a:srgbClr val="FF0000"/>
                </a:solidFill>
              </a:rPr>
              <a:t> </a:t>
            </a:r>
            <a:r>
              <a:rPr lang="pt-PT" sz="1100" dirty="0" err="1">
                <a:solidFill>
                  <a:srgbClr val="FF0000"/>
                </a:solidFill>
              </a:rPr>
              <a:t>with</a:t>
            </a:r>
            <a:r>
              <a:rPr lang="pt-PT" sz="1100" dirty="0">
                <a:solidFill>
                  <a:srgbClr val="FF0000"/>
                </a:solidFill>
              </a:rPr>
              <a:t> linear </a:t>
            </a:r>
            <a:r>
              <a:rPr lang="pt-PT" sz="1100" dirty="0" err="1">
                <a:solidFill>
                  <a:srgbClr val="FF0000"/>
                </a:solidFill>
              </a:rPr>
              <a:t>Regression</a:t>
            </a:r>
            <a:r>
              <a:rPr lang="pt-PT" sz="1100" dirty="0">
                <a:solidFill>
                  <a:srgbClr val="FF0000"/>
                </a:solidFill>
              </a:rPr>
              <a:t> </a:t>
            </a:r>
            <a:r>
              <a:rPr lang="pt-PT" sz="1100" dirty="0" err="1">
                <a:solidFill>
                  <a:srgbClr val="FF0000"/>
                </a:solidFill>
              </a:rPr>
              <a:t>predict</a:t>
            </a:r>
            <a:r>
              <a:rPr lang="pt-PT" sz="1100" dirty="0">
                <a:solidFill>
                  <a:srgbClr val="FF0000"/>
                </a:solidFill>
              </a:rPr>
              <a:t> to </a:t>
            </a:r>
            <a:r>
              <a:rPr lang="pt-PT" sz="1100" dirty="0" err="1">
                <a:solidFill>
                  <a:srgbClr val="FF0000"/>
                </a:solidFill>
              </a:rPr>
              <a:t>feed</a:t>
            </a:r>
            <a:r>
              <a:rPr lang="pt-PT" sz="1100" dirty="0">
                <a:solidFill>
                  <a:srgbClr val="FF0000"/>
                </a:solidFill>
              </a:rPr>
              <a:t> </a:t>
            </a:r>
            <a:r>
              <a:rPr lang="pt-PT" sz="1100" dirty="0" err="1">
                <a:solidFill>
                  <a:srgbClr val="FF0000"/>
                </a:solidFill>
              </a:rPr>
              <a:t>the</a:t>
            </a:r>
            <a:r>
              <a:rPr lang="pt-PT" sz="1100" dirty="0">
                <a:solidFill>
                  <a:srgbClr val="FF0000"/>
                </a:solidFill>
              </a:rPr>
              <a:t> </a:t>
            </a:r>
            <a:r>
              <a:rPr lang="pt-PT" sz="1100" dirty="0" err="1">
                <a:solidFill>
                  <a:srgbClr val="FF0000"/>
                </a:solidFill>
              </a:rPr>
              <a:t>rolling</a:t>
            </a:r>
            <a:r>
              <a:rPr lang="pt-PT" sz="1100" dirty="0">
                <a:solidFill>
                  <a:srgbClr val="FF0000"/>
                </a:solidFill>
              </a:rPr>
              <a:t> PM in </a:t>
            </a:r>
            <a:r>
              <a:rPr lang="pt-PT" sz="1100" dirty="0" err="1">
                <a:solidFill>
                  <a:srgbClr val="FF0000"/>
                </a:solidFill>
              </a:rPr>
              <a:t>the</a:t>
            </a:r>
            <a:r>
              <a:rPr lang="pt-PT" sz="1100" dirty="0">
                <a:solidFill>
                  <a:srgbClr val="FF0000"/>
                </a:solidFill>
              </a:rPr>
              <a:t> </a:t>
            </a:r>
            <a:r>
              <a:rPr lang="pt-PT" sz="1100" dirty="0" err="1">
                <a:solidFill>
                  <a:srgbClr val="FF0000"/>
                </a:solidFill>
              </a:rPr>
              <a:t>test</a:t>
            </a:r>
            <a:r>
              <a:rPr lang="pt-PT" sz="1100" dirty="0">
                <a:solidFill>
                  <a:srgbClr val="FF0000"/>
                </a:solidFill>
              </a:rPr>
              <a:t> set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15" name="Google Shape;541;p12">
            <a:extLst>
              <a:ext uri="{FF2B5EF4-FFF2-40B4-BE49-F238E27FC236}">
                <a16:creationId xmlns:a16="http://schemas.microsoft.com/office/drawing/2014/main" id="{653C4897-12C6-A440-ADE2-8A3501615EDC}"/>
              </a:ext>
            </a:extLst>
          </p:cNvPr>
          <p:cNvSpPr txBox="1">
            <a:spLocks/>
          </p:cNvSpPr>
          <p:nvPr/>
        </p:nvSpPr>
        <p:spPr>
          <a:xfrm>
            <a:off x="420130" y="-152525"/>
            <a:ext cx="780947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1E428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/>
              <a:t>Regression model + features engineering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561803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5B3500-DEF1-854F-A88E-29F866CA4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9" y="522891"/>
            <a:ext cx="5812403" cy="212749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BC7DBA-1F50-8041-A382-09527C325401}"/>
              </a:ext>
            </a:extLst>
          </p:cNvPr>
          <p:cNvSpPr/>
          <p:nvPr/>
        </p:nvSpPr>
        <p:spPr>
          <a:xfrm>
            <a:off x="5732488" y="1243018"/>
            <a:ext cx="166121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1100" dirty="0">
                <a:solidFill>
                  <a:srgbClr val="FF0000"/>
                </a:solidFill>
              </a:rPr>
              <a:t>PM2.5 </a:t>
            </a:r>
            <a:r>
              <a:rPr lang="pt-PT" sz="1100" dirty="0" err="1">
                <a:solidFill>
                  <a:srgbClr val="FF0000"/>
                </a:solidFill>
              </a:rPr>
              <a:t>predicted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D9B00F3-4F33-3047-861D-4AD4EDBE0C6E}"/>
              </a:ext>
            </a:extLst>
          </p:cNvPr>
          <p:cNvSpPr/>
          <p:nvPr/>
        </p:nvSpPr>
        <p:spPr>
          <a:xfrm>
            <a:off x="5732489" y="580329"/>
            <a:ext cx="166121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1100" dirty="0" err="1">
                <a:solidFill>
                  <a:srgbClr val="0070C0"/>
                </a:solidFill>
              </a:rPr>
              <a:t>Actual</a:t>
            </a:r>
            <a:r>
              <a:rPr lang="pt-PT" sz="1100" dirty="0">
                <a:solidFill>
                  <a:srgbClr val="0070C0"/>
                </a:solidFill>
              </a:rPr>
              <a:t> PM2.5</a:t>
            </a:r>
            <a:endParaRPr lang="en-US" sz="1100" dirty="0">
              <a:solidFill>
                <a:srgbClr val="0070C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A538D9-CF34-2E4D-9096-FEB29A2883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65855" b="-14803"/>
          <a:stretch/>
        </p:blipFill>
        <p:spPr>
          <a:xfrm>
            <a:off x="7793389" y="607756"/>
            <a:ext cx="657451" cy="4118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699AE62-91B0-E245-8DB2-7963C1DB53FA}"/>
              </a:ext>
            </a:extLst>
          </p:cNvPr>
          <p:cNvSpPr/>
          <p:nvPr/>
        </p:nvSpPr>
        <p:spPr>
          <a:xfrm>
            <a:off x="7105061" y="637573"/>
            <a:ext cx="7280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/>
              <a:t>MAE =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A7DAE8-435F-FE43-B19B-56BEAD65DD88}"/>
              </a:ext>
            </a:extLst>
          </p:cNvPr>
          <p:cNvSpPr/>
          <p:nvPr/>
        </p:nvSpPr>
        <p:spPr>
          <a:xfrm>
            <a:off x="6482131" y="1807045"/>
            <a:ext cx="24465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/>
              <a:t>Score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portal ~ </a:t>
            </a:r>
            <a:r>
              <a:rPr lang="en-US" dirty="0"/>
              <a:t>54.997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3B35CB-7C5C-4141-9A2C-908604393AAE}"/>
              </a:ext>
            </a:extLst>
          </p:cNvPr>
          <p:cNvSpPr/>
          <p:nvPr/>
        </p:nvSpPr>
        <p:spPr>
          <a:xfrm>
            <a:off x="6482131" y="3737236"/>
            <a:ext cx="24961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/>
              <a:t>Score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portal ~ </a:t>
            </a:r>
            <a:r>
              <a:rPr lang="en-US" dirty="0"/>
              <a:t> 39.365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181FB259-7055-9043-9A2C-A2E73D761F65}"/>
              </a:ext>
            </a:extLst>
          </p:cNvPr>
          <p:cNvSpPr/>
          <p:nvPr/>
        </p:nvSpPr>
        <p:spPr>
          <a:xfrm>
            <a:off x="5979435" y="1787306"/>
            <a:ext cx="419663" cy="370239"/>
          </a:xfrm>
          <a:prstGeom prst="rightArrow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Google Shape;541;p12">
            <a:extLst>
              <a:ext uri="{FF2B5EF4-FFF2-40B4-BE49-F238E27FC236}">
                <a16:creationId xmlns:a16="http://schemas.microsoft.com/office/drawing/2014/main" id="{43F1B804-A18D-B54C-A484-DBDF35A29F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0130" y="-152525"/>
            <a:ext cx="780947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PT" dirty="0" err="1"/>
              <a:t>Regression</a:t>
            </a:r>
            <a:r>
              <a:rPr lang="pt-PT" dirty="0"/>
              <a:t> </a:t>
            </a:r>
            <a:r>
              <a:rPr lang="pt-PT" dirty="0" err="1"/>
              <a:t>model</a:t>
            </a:r>
            <a:r>
              <a:rPr lang="pt-PT" dirty="0"/>
              <a:t> + </a:t>
            </a:r>
            <a:r>
              <a:rPr lang="pt-PT" dirty="0" err="1"/>
              <a:t>features</a:t>
            </a:r>
            <a:r>
              <a:rPr lang="pt-PT" dirty="0"/>
              <a:t> </a:t>
            </a:r>
            <a:r>
              <a:rPr lang="pt-PT" dirty="0" err="1"/>
              <a:t>engineering</a:t>
            </a:r>
            <a:r>
              <a:rPr lang="pt-PT" dirty="0"/>
              <a:t> </a:t>
            </a:r>
            <a:endParaRPr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B0F8E36-2724-2D40-9651-714EB9A6334D}"/>
              </a:ext>
            </a:extLst>
          </p:cNvPr>
          <p:cNvSpPr/>
          <p:nvPr/>
        </p:nvSpPr>
        <p:spPr>
          <a:xfrm>
            <a:off x="179168" y="551736"/>
            <a:ext cx="166121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1100" dirty="0">
                <a:solidFill>
                  <a:schemeClr val="tx1"/>
                </a:solidFill>
              </a:rPr>
              <a:t>Linear </a:t>
            </a:r>
            <a:r>
              <a:rPr lang="pt-PT" sz="1100" dirty="0" err="1">
                <a:solidFill>
                  <a:schemeClr val="tx1"/>
                </a:solidFill>
              </a:rPr>
              <a:t>Regression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D45D3E63-249B-354D-8312-789F22743DC6}"/>
              </a:ext>
            </a:extLst>
          </p:cNvPr>
          <p:cNvSpPr/>
          <p:nvPr/>
        </p:nvSpPr>
        <p:spPr>
          <a:xfrm>
            <a:off x="5979434" y="3704591"/>
            <a:ext cx="419663" cy="370239"/>
          </a:xfrm>
          <a:prstGeom prst="rightArrow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619E3A-1792-D348-A7E2-20CF74786D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596" y="2737241"/>
            <a:ext cx="5697995" cy="20588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3AEE5ED-6EFE-CB45-87F6-AE70BF3A9458}"/>
              </a:ext>
            </a:extLst>
          </p:cNvPr>
          <p:cNvSpPr/>
          <p:nvPr/>
        </p:nvSpPr>
        <p:spPr>
          <a:xfrm>
            <a:off x="192339" y="2650383"/>
            <a:ext cx="329609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1100" dirty="0" err="1">
                <a:solidFill>
                  <a:schemeClr val="tx1"/>
                </a:solidFill>
              </a:rPr>
              <a:t>Gradient</a:t>
            </a:r>
            <a:r>
              <a:rPr lang="pt-PT" sz="1100" dirty="0">
                <a:solidFill>
                  <a:schemeClr val="tx1"/>
                </a:solidFill>
              </a:rPr>
              <a:t> </a:t>
            </a:r>
            <a:r>
              <a:rPr lang="pt-PT" sz="1100" dirty="0" err="1">
                <a:solidFill>
                  <a:schemeClr val="tx1"/>
                </a:solidFill>
              </a:rPr>
              <a:t>Boosting</a:t>
            </a:r>
            <a:r>
              <a:rPr lang="pt-PT" sz="1100" dirty="0">
                <a:solidFill>
                  <a:schemeClr val="tx1"/>
                </a:solidFill>
              </a:rPr>
              <a:t> </a:t>
            </a:r>
            <a:r>
              <a:rPr lang="pt-PT" sz="1100" dirty="0" err="1">
                <a:solidFill>
                  <a:schemeClr val="tx1"/>
                </a:solidFill>
              </a:rPr>
              <a:t>Regressor</a:t>
            </a:r>
            <a:r>
              <a:rPr lang="pt-PT" sz="1100" dirty="0">
                <a:solidFill>
                  <a:schemeClr val="tx1"/>
                </a:solidFill>
              </a:rPr>
              <a:t> (</a:t>
            </a:r>
            <a:r>
              <a:rPr lang="pt-PT" sz="1100" dirty="0" err="1">
                <a:solidFill>
                  <a:schemeClr val="tx1"/>
                </a:solidFill>
              </a:rPr>
              <a:t>n_estimators</a:t>
            </a:r>
            <a:r>
              <a:rPr lang="pt-PT" sz="1100" dirty="0">
                <a:solidFill>
                  <a:schemeClr val="tx1"/>
                </a:solidFill>
              </a:rPr>
              <a:t> =100)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7D64D6A-5479-E042-9F10-114612334BB1}"/>
              </a:ext>
            </a:extLst>
          </p:cNvPr>
          <p:cNvSpPr/>
          <p:nvPr/>
        </p:nvSpPr>
        <p:spPr>
          <a:xfrm>
            <a:off x="7105061" y="2956467"/>
            <a:ext cx="7280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dirty="0"/>
              <a:t>MAE =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B6F3B5C-9D2D-F842-88B9-113A3F74FD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" r="60336" b="6563"/>
          <a:stretch/>
        </p:blipFill>
        <p:spPr>
          <a:xfrm>
            <a:off x="7801735" y="2918733"/>
            <a:ext cx="800928" cy="35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57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15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4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3. Future Work</a:t>
            </a: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6"/>
          <p:cNvSpPr txBox="1">
            <a:spLocks noGrp="1"/>
          </p:cNvSpPr>
          <p:nvPr>
            <p:ph type="title"/>
          </p:nvPr>
        </p:nvSpPr>
        <p:spPr>
          <a:xfrm>
            <a:off x="724993" y="-131806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dirty="0"/>
              <a:t>Future </a:t>
            </a:r>
            <a:r>
              <a:rPr lang="pt-PT" dirty="0" err="1"/>
              <a:t>work</a:t>
            </a:r>
            <a:endParaRPr dirty="0"/>
          </a:p>
        </p:txBody>
      </p:sp>
      <p:sp>
        <p:nvSpPr>
          <p:cNvPr id="582" name="Google Shape;582;p16"/>
          <p:cNvSpPr txBox="1"/>
          <p:nvPr/>
        </p:nvSpPr>
        <p:spPr>
          <a:xfrm>
            <a:off x="354800" y="850973"/>
            <a:ext cx="8517000" cy="3293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GB" sz="2000" dirty="0">
                <a:latin typeface="Source Sans Pro"/>
                <a:ea typeface="Source Sans Pro"/>
                <a:cs typeface="Source Sans Pro"/>
                <a:sym typeface="Source Sans Pro"/>
              </a:rPr>
              <a:t>To use different imputation technique for the missing values </a:t>
            </a:r>
          </a:p>
          <a:p>
            <a:pPr marL="1270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GB" sz="2000" dirty="0">
                <a:latin typeface="Source Sans Pro"/>
                <a:ea typeface="Source Sans Pro"/>
                <a:cs typeface="Source Sans Pro"/>
                <a:sym typeface="Source Sans Pro"/>
              </a:rPr>
              <a:t>	</a:t>
            </a:r>
            <a:r>
              <a:rPr lang="en-GB" dirty="0">
                <a:latin typeface="Source Sans Pro"/>
                <a:ea typeface="Source Sans Pro"/>
                <a:cs typeface="Source Sans Pro"/>
                <a:sym typeface="Source Sans Pro"/>
              </a:rPr>
              <a:t>(moving average imputation, interpolate (polynomial, spline) …)</a:t>
            </a:r>
          </a:p>
          <a:p>
            <a:pPr marL="412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GB" sz="2000" dirty="0">
                <a:latin typeface="Source Sans Pro"/>
                <a:ea typeface="Source Sans Pro"/>
                <a:cs typeface="Source Sans Pro"/>
                <a:sym typeface="Source Sans Pro"/>
              </a:rPr>
              <a:t>To scale the dataset (</a:t>
            </a:r>
            <a:r>
              <a:rPr lang="en-GB" sz="2000" dirty="0" err="1">
                <a:latin typeface="Source Sans Pro"/>
                <a:ea typeface="Source Sans Pro"/>
                <a:cs typeface="Source Sans Pro"/>
                <a:sym typeface="Source Sans Pro"/>
              </a:rPr>
              <a:t>minmaxscaler</a:t>
            </a:r>
            <a:r>
              <a:rPr lang="en-GB" sz="2000" dirty="0">
                <a:latin typeface="Source Sans Pro"/>
                <a:ea typeface="Source Sans Pro"/>
                <a:cs typeface="Source Sans Pro"/>
                <a:sym typeface="Source Sans Pro"/>
              </a:rPr>
              <a:t>…)</a:t>
            </a:r>
          </a:p>
          <a:p>
            <a:pPr marL="412750" lvl="0" indent="-285750">
              <a:lnSpc>
                <a:spcPct val="150000"/>
              </a:lnSpc>
              <a:buSzPts val="1600"/>
              <a:buFont typeface="Arial" panose="020B0604020202020204" pitchFamily="34" charset="0"/>
              <a:buChar char="•"/>
            </a:pPr>
            <a:r>
              <a:rPr lang="en-GB" sz="2000" dirty="0">
                <a:latin typeface="Source Sans Pro"/>
                <a:ea typeface="Source Sans Pro"/>
                <a:cs typeface="Source Sans Pro"/>
                <a:sym typeface="Source Sans Pro"/>
              </a:rPr>
              <a:t>To test different regression model (</a:t>
            </a:r>
            <a:r>
              <a:rPr lang="en-US" b="1" dirty="0" err="1"/>
              <a:t>XGBoost</a:t>
            </a:r>
            <a:r>
              <a:rPr lang="en-US" b="1" dirty="0"/>
              <a:t>, Random forest</a:t>
            </a:r>
            <a:r>
              <a:rPr lang="en-GB" sz="2000" dirty="0">
                <a:latin typeface="Source Sans Pro"/>
                <a:ea typeface="Source Sans Pro"/>
                <a:cs typeface="Source Sans Pro"/>
                <a:sym typeface="Source Sans Pro"/>
              </a:rPr>
              <a:t>)</a:t>
            </a:r>
          </a:p>
          <a:p>
            <a:pPr marL="412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 understand why </a:t>
            </a:r>
            <a:r>
              <a:rPr lang="en-GB" sz="2000" dirty="0" err="1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Sarima</a:t>
            </a:r>
            <a:r>
              <a:rPr lang="en-GB" sz="2000" dirty="0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and </a:t>
            </a:r>
            <a:r>
              <a:rPr lang="en-GB" sz="2000" dirty="0" err="1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Sarimax</a:t>
            </a:r>
            <a:r>
              <a:rPr lang="en-GB" sz="2000" dirty="0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predicted poorly (I tried the refit method –&gt; predict always the same values..)</a:t>
            </a:r>
          </a:p>
          <a:p>
            <a:pPr marL="7429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7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4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End!</a:t>
            </a: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18"/>
          <p:cNvSpPr txBox="1">
            <a:spLocks noGrp="1"/>
          </p:cNvSpPr>
          <p:nvPr>
            <p:ph type="title"/>
          </p:nvPr>
        </p:nvSpPr>
        <p:spPr>
          <a:xfrm>
            <a:off x="1068925" y="1988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/>
              <a:t>Pun!</a:t>
            </a:r>
            <a:endParaRPr/>
          </a:p>
        </p:txBody>
      </p:sp>
      <p:pic>
        <p:nvPicPr>
          <p:cNvPr id="593" name="Google Shape;59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47975" y="1104900"/>
            <a:ext cx="3238500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4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1. Problem description</a:t>
            </a: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"/>
          <p:cNvSpPr/>
          <p:nvPr/>
        </p:nvSpPr>
        <p:spPr>
          <a:xfrm>
            <a:off x="147425" y="909774"/>
            <a:ext cx="8884200" cy="113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b="1" dirty="0"/>
              <a:t>PM2.5</a:t>
            </a:r>
            <a:r>
              <a:rPr lang="en-US" dirty="0"/>
              <a:t> are particulate matter (PM) that have a diameter less than 2.5 micrometers. These are some of the </a:t>
            </a:r>
            <a:r>
              <a:rPr lang="en-US" b="1" dirty="0"/>
              <a:t>most dangerous pollutants </a:t>
            </a:r>
            <a:r>
              <a:rPr lang="en-US" dirty="0"/>
              <a:t>and </a:t>
            </a:r>
            <a:r>
              <a:rPr lang="en-US" b="1" dirty="0"/>
              <a:t>increase the risk of getting diseases </a:t>
            </a:r>
            <a:r>
              <a:rPr lang="en-US" dirty="0"/>
              <a:t>like respiratory infections, lung cancer, and heart disease. Accurate forecasting of these pollutants with appropriate lead time can help implement more effective policies in cities with high levels of pollution.</a:t>
            </a:r>
            <a:endParaRPr sz="1700" b="0" i="0" u="none" strike="noStrike" cap="none" dirty="0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4"/>
          <p:cNvSpPr txBox="1">
            <a:spLocks noGrp="1"/>
          </p:cNvSpPr>
          <p:nvPr>
            <p:ph type="title"/>
          </p:nvPr>
        </p:nvSpPr>
        <p:spPr>
          <a:xfrm>
            <a:off x="1068925" y="14621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dirty="0" err="1"/>
              <a:t>Problem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4CDB07-9A6D-1745-94D6-8D73DF0AF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276" y="2115048"/>
            <a:ext cx="1902207" cy="22882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E57C531-7BB0-AD41-98DB-C95488D5BD19}"/>
              </a:ext>
            </a:extLst>
          </p:cNvPr>
          <p:cNvSpPr/>
          <p:nvPr/>
        </p:nvSpPr>
        <p:spPr>
          <a:xfrm>
            <a:off x="3460340" y="2365961"/>
            <a:ext cx="3841116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Time series data 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PM2.5 pollution measure every hour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Exogenous variable = wind speed forecast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275046F-2172-0342-B927-AA701AA0007E}"/>
              </a:ext>
            </a:extLst>
          </p:cNvPr>
          <p:cNvSpPr/>
          <p:nvPr/>
        </p:nvSpPr>
        <p:spPr>
          <a:xfrm>
            <a:off x="2154804" y="3331596"/>
            <a:ext cx="341906" cy="10240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F6CC1185-8708-CF47-853B-2B880CD2D27A}"/>
              </a:ext>
            </a:extLst>
          </p:cNvPr>
          <p:cNvSpPr/>
          <p:nvPr/>
        </p:nvSpPr>
        <p:spPr>
          <a:xfrm>
            <a:off x="2846567" y="3652768"/>
            <a:ext cx="540689" cy="381663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23B72A-D302-0B47-ADD9-0FFDBDDB664C}"/>
              </a:ext>
            </a:extLst>
          </p:cNvPr>
          <p:cNvSpPr txBox="1"/>
          <p:nvPr/>
        </p:nvSpPr>
        <p:spPr>
          <a:xfrm>
            <a:off x="3460340" y="3581989"/>
            <a:ext cx="5000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Objective: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forecast PM2.5 pollution levels for the next seven days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4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2. Workflow</a:t>
            </a: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36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2.2 Data preparation</a:t>
            </a: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9"/>
          <p:cNvSpPr txBox="1">
            <a:spLocks noGrp="1"/>
          </p:cNvSpPr>
          <p:nvPr>
            <p:ph type="title"/>
          </p:nvPr>
        </p:nvSpPr>
        <p:spPr>
          <a:xfrm>
            <a:off x="1068925" y="9321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dirty="0"/>
              <a:t>Data </a:t>
            </a:r>
            <a:r>
              <a:rPr lang="pt-PT" dirty="0" err="1"/>
              <a:t>preparation</a:t>
            </a:r>
            <a:endParaRPr dirty="0"/>
          </a:p>
        </p:txBody>
      </p:sp>
      <p:sp>
        <p:nvSpPr>
          <p:cNvPr id="7" name="Google Shape;432;p4">
            <a:extLst>
              <a:ext uri="{FF2B5EF4-FFF2-40B4-BE49-F238E27FC236}">
                <a16:creationId xmlns:a16="http://schemas.microsoft.com/office/drawing/2014/main" id="{8B55BAC6-58E2-2146-A2DA-91B40AD557E6}"/>
              </a:ext>
            </a:extLst>
          </p:cNvPr>
          <p:cNvSpPr/>
          <p:nvPr/>
        </p:nvSpPr>
        <p:spPr>
          <a:xfrm>
            <a:off x="652726" y="1046959"/>
            <a:ext cx="5887615" cy="1690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/>
              <a:t>To convert Date column to Datetime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/>
              <a:t>To set the Date column (Datetime) as index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/>
              <a:t>To fill the missing values 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8E4CD7-A5EB-694C-B738-5C93C0613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341" y="1111507"/>
            <a:ext cx="1992700" cy="32526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EE0900-F615-294F-9F7C-579BE7819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9728" y="2737836"/>
            <a:ext cx="1845377" cy="95450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332B108-585F-DD4D-991F-274EC94533B7}"/>
              </a:ext>
            </a:extLst>
          </p:cNvPr>
          <p:cNvSpPr/>
          <p:nvPr/>
        </p:nvSpPr>
        <p:spPr>
          <a:xfrm>
            <a:off x="4339728" y="2399282"/>
            <a:ext cx="16658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latin typeface="Helvetica Neue" panose="02000503000000020004" pitchFamily="2" charset="0"/>
              </a:rPr>
              <a:t>df.isnull</a:t>
            </a:r>
            <a:r>
              <a:rPr lang="en-US" sz="1600" dirty="0">
                <a:latin typeface="Helvetica Neue" panose="02000503000000020004" pitchFamily="2" charset="0"/>
              </a:rPr>
              <a:t>( ).sum( 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AD4A49A-2967-C341-9A3F-873F10B17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706" y="2816966"/>
            <a:ext cx="4024840" cy="1657764"/>
          </a:xfrm>
          <a:prstGeom prst="rect">
            <a:avLst/>
          </a:prstGeom>
        </p:spPr>
      </p:pic>
      <p:sp>
        <p:nvSpPr>
          <p:cNvPr id="512" name="Google Shape;512;p9"/>
          <p:cNvSpPr txBox="1">
            <a:spLocks noGrp="1"/>
          </p:cNvSpPr>
          <p:nvPr>
            <p:ph type="title"/>
          </p:nvPr>
        </p:nvSpPr>
        <p:spPr>
          <a:xfrm>
            <a:off x="1068925" y="9321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dirty="0"/>
              <a:t>Data </a:t>
            </a:r>
            <a:r>
              <a:rPr lang="pt-PT" dirty="0" err="1"/>
              <a:t>preparation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0A52CB-5ED0-9942-932C-680C83D0F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78" y="995219"/>
            <a:ext cx="4127157" cy="15544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004FC4-0B6C-234B-9E6B-7F34AB11A3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03" y="2750659"/>
            <a:ext cx="4143632" cy="164827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16E8540-0043-1A42-971B-DF6703470A20}"/>
              </a:ext>
            </a:extLst>
          </p:cNvPr>
          <p:cNvSpPr/>
          <p:nvPr/>
        </p:nvSpPr>
        <p:spPr>
          <a:xfrm>
            <a:off x="1324679" y="687442"/>
            <a:ext cx="14334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df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interpolate( 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A7D5BD-DF7D-AC48-BE24-4EA46BFE6B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2575" y="962268"/>
            <a:ext cx="4333102" cy="175584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9E1B074-6E41-BD4E-906D-14BB677F2FAF}"/>
              </a:ext>
            </a:extLst>
          </p:cNvPr>
          <p:cNvSpPr/>
          <p:nvPr/>
        </p:nvSpPr>
        <p:spPr>
          <a:xfrm>
            <a:off x="5972423" y="679204"/>
            <a:ext cx="14334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df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interpolate( 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5C5EF2-822D-F84D-B69C-DDE922FE5EB7}"/>
              </a:ext>
            </a:extLst>
          </p:cNvPr>
          <p:cNvSpPr/>
          <p:nvPr/>
        </p:nvSpPr>
        <p:spPr>
          <a:xfrm>
            <a:off x="6069272" y="2547745"/>
            <a:ext cx="1289135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 err="1"/>
              <a:t>KNNImputer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325095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9"/>
          <p:cNvSpPr txBox="1">
            <a:spLocks noGrp="1"/>
          </p:cNvSpPr>
          <p:nvPr>
            <p:ph type="title"/>
          </p:nvPr>
        </p:nvSpPr>
        <p:spPr>
          <a:xfrm>
            <a:off x="994785" y="-64819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dirty="0"/>
              <a:t>EDA - </a:t>
            </a:r>
            <a:r>
              <a:rPr lang="pt-PT" dirty="0" err="1"/>
              <a:t>Trend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6E7793-CC57-B148-AB74-05C35E6B8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849" y="669368"/>
            <a:ext cx="4341341" cy="19654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D5C7FE-E00D-B540-A4E3-E439061983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7655" y="2634851"/>
            <a:ext cx="4209535" cy="19046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F924B35-B801-CA4D-8E27-6DB2E3832EE9}"/>
              </a:ext>
            </a:extLst>
          </p:cNvPr>
          <p:cNvSpPr/>
          <p:nvPr/>
        </p:nvSpPr>
        <p:spPr>
          <a:xfrm>
            <a:off x="179620" y="1344332"/>
            <a:ext cx="14654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Original Dataset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CC88CC8-D7D0-744A-BC73-E752C18804C9}"/>
              </a:ext>
            </a:extLst>
          </p:cNvPr>
          <p:cNvSpPr/>
          <p:nvPr/>
        </p:nvSpPr>
        <p:spPr>
          <a:xfrm>
            <a:off x="179620" y="3270077"/>
            <a:ext cx="15103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Log transformed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F49CDC-7B18-3F4E-9DED-E31840316663}"/>
              </a:ext>
            </a:extLst>
          </p:cNvPr>
          <p:cNvSpPr/>
          <p:nvPr/>
        </p:nvSpPr>
        <p:spPr>
          <a:xfrm>
            <a:off x="6421678" y="1295146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Trend =  -0.00017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05254A-BC32-7244-8ABF-150985CA51B3}"/>
              </a:ext>
            </a:extLst>
          </p:cNvPr>
          <p:cNvSpPr/>
          <p:nvPr/>
        </p:nvSpPr>
        <p:spPr>
          <a:xfrm>
            <a:off x="6421678" y="3192176"/>
            <a:ext cx="16995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Trend =  -7.65^-06</a:t>
            </a: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91651208-A1AC-0C42-803F-CBF76E85970A}"/>
              </a:ext>
            </a:extLst>
          </p:cNvPr>
          <p:cNvSpPr/>
          <p:nvPr/>
        </p:nvSpPr>
        <p:spPr>
          <a:xfrm>
            <a:off x="6598508" y="1886977"/>
            <a:ext cx="489737" cy="988541"/>
          </a:xfrm>
          <a:prstGeom prst="downArrow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1D49A8-3923-8C40-A725-5FDCF9D0C85C}"/>
              </a:ext>
            </a:extLst>
          </p:cNvPr>
          <p:cNvSpPr/>
          <p:nvPr/>
        </p:nvSpPr>
        <p:spPr>
          <a:xfrm>
            <a:off x="7162426" y="2073470"/>
            <a:ext cx="17604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 reduce the trend</a:t>
            </a:r>
          </a:p>
        </p:txBody>
      </p:sp>
    </p:spTree>
    <p:extLst>
      <p:ext uri="{BB962C8B-B14F-4D97-AF65-F5344CB8AC3E}">
        <p14:creationId xmlns:p14="http://schemas.microsoft.com/office/powerpoint/2010/main" val="2803543281"/>
      </p:ext>
    </p:extLst>
  </p:cSld>
  <p:clrMapOvr>
    <a:masterClrMapping/>
  </p:clrMapOvr>
</p:sld>
</file>

<file path=ppt/theme/theme1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645</Words>
  <Application>Microsoft Macintosh PowerPoint</Application>
  <PresentationFormat>On-screen Show (16:9)</PresentationFormat>
  <Paragraphs>107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Wingdings</vt:lpstr>
      <vt:lpstr>Helvetica Neue</vt:lpstr>
      <vt:lpstr>Oswald</vt:lpstr>
      <vt:lpstr>Source Sans Pro</vt:lpstr>
      <vt:lpstr>Quince template</vt:lpstr>
      <vt:lpstr>Quince template</vt:lpstr>
      <vt:lpstr>Hackathon#3</vt:lpstr>
      <vt:lpstr>Fabien Guegan</vt:lpstr>
      <vt:lpstr>1. Problem description</vt:lpstr>
      <vt:lpstr>Problem description</vt:lpstr>
      <vt:lpstr>2. Workflow</vt:lpstr>
      <vt:lpstr>2.2 Data preparation</vt:lpstr>
      <vt:lpstr>Data preparation</vt:lpstr>
      <vt:lpstr>Data preparation</vt:lpstr>
      <vt:lpstr>EDA - Trend</vt:lpstr>
      <vt:lpstr>PowerPoint Presentation</vt:lpstr>
      <vt:lpstr>EDA - Seasonality</vt:lpstr>
      <vt:lpstr>EDA - decomposition</vt:lpstr>
      <vt:lpstr>EDA - autocorrelation</vt:lpstr>
      <vt:lpstr>EDA – define p and q parameters (arima)</vt:lpstr>
      <vt:lpstr>2.3 Model selection</vt:lpstr>
      <vt:lpstr>Sarima and Sarimax models</vt:lpstr>
      <vt:lpstr>Sarimax + exog feature engineering </vt:lpstr>
      <vt:lpstr>Regression model + features engineering </vt:lpstr>
      <vt:lpstr>PowerPoint Presentation</vt:lpstr>
      <vt:lpstr>PowerPoint Presentation</vt:lpstr>
      <vt:lpstr>PowerPoint Presentation</vt:lpstr>
      <vt:lpstr>Regression model + features engineering </vt:lpstr>
      <vt:lpstr>3. Future Work</vt:lpstr>
      <vt:lpstr>Future work</vt:lpstr>
      <vt:lpstr>The End!</vt:lpstr>
      <vt:lpstr>Pun!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Hackathon#3</dc:title>
  <cp:lastModifiedBy>Microsoft Office User</cp:lastModifiedBy>
  <cp:revision>37</cp:revision>
  <dcterms:modified xsi:type="dcterms:W3CDTF">2023-01-12T16:46:25Z</dcterms:modified>
</cp:coreProperties>
</file>